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3"/>
  </p:notesMasterIdLst>
  <p:sldIdLst>
    <p:sldId id="283" r:id="rId2"/>
    <p:sldId id="284" r:id="rId3"/>
    <p:sldId id="290" r:id="rId4"/>
    <p:sldId id="291" r:id="rId5"/>
    <p:sldId id="294" r:id="rId6"/>
    <p:sldId id="285" r:id="rId7"/>
    <p:sldId id="292" r:id="rId8"/>
    <p:sldId id="293" r:id="rId9"/>
    <p:sldId id="300" r:id="rId10"/>
    <p:sldId id="286" r:id="rId11"/>
    <p:sldId id="298" r:id="rId12"/>
    <p:sldId id="301" r:id="rId13"/>
    <p:sldId id="302" r:id="rId14"/>
    <p:sldId id="266" r:id="rId15"/>
    <p:sldId id="278" r:id="rId16"/>
    <p:sldId id="279" r:id="rId17"/>
    <p:sldId id="303" r:id="rId18"/>
    <p:sldId id="299" r:id="rId19"/>
    <p:sldId id="304" r:id="rId20"/>
    <p:sldId id="305" r:id="rId21"/>
    <p:sldId id="306" r:id="rId22"/>
  </p:sldIdLst>
  <p:sldSz cx="9144000" cy="5143500" type="screen16x9"/>
  <p:notesSz cx="6858000" cy="9144000"/>
  <p:embeddedFontLst>
    <p:embeddedFont>
      <p:font typeface="Barlow" pitchFamily="2" charset="77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FFB000"/>
    <a:srgbClr val="FFDA86"/>
    <a:srgbClr val="5F5F5F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6B5F6A-2DE7-482E-88B0-2766B7C8C3C6}">
  <a:tblStyle styleId="{116B5F6A-2DE7-482E-88B0-2766B7C8C3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59"/>
    <p:restoredTop sz="91799"/>
  </p:normalViewPr>
  <p:slideViewPr>
    <p:cSldViewPr snapToGrid="0" snapToObjects="1">
      <p:cViewPr varScale="1">
        <p:scale>
          <a:sx n="132" d="100"/>
          <a:sy n="132" d="100"/>
        </p:scale>
        <p:origin x="7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092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123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4009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2409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6453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5081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0594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4874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92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3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766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441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2162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405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384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Shape 28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▪"/>
              <a:defRPr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Shape 32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ackground image">
  <p:cSld name="BLANK_1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7872900" y="-75"/>
            <a:ext cx="12711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76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▪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●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7" r:id="rId2"/>
    <p:sldLayoutId id="2147483659" r:id="rId3"/>
    <p:sldLayoutId id="2147483661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 t="13841" b="13841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490249" y="488250"/>
            <a:ext cx="8538295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chemeClr val="tx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tx1"/>
                </a:solidFill>
              </a:rPr>
              <a:t>AEROBRAKING AT MARS:</a:t>
            </a:r>
            <a:br>
              <a:rPr lang="en" sz="4800" b="1" dirty="0">
                <a:solidFill>
                  <a:schemeClr val="tx1"/>
                </a:solidFill>
              </a:rPr>
            </a:br>
            <a:r>
              <a:rPr lang="en" sz="4800" dirty="0">
                <a:solidFill>
                  <a:schemeClr val="tx1"/>
                </a:solidFill>
              </a:rPr>
              <a:t>A Machine Learning Implementation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151" name="Shape 15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8710794" y="0"/>
            <a:ext cx="408011" cy="58935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152" name="Shape 152"/>
          <p:cNvSpPr txBox="1"/>
          <p:nvPr/>
        </p:nvSpPr>
        <p:spPr>
          <a:xfrm>
            <a:off x="6147775" y="2619250"/>
            <a:ext cx="2829600" cy="22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4746725" y="3526675"/>
            <a:ext cx="4353000" cy="15582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Shape 154"/>
          <p:cNvSpPr txBox="1"/>
          <p:nvPr/>
        </p:nvSpPr>
        <p:spPr>
          <a:xfrm>
            <a:off x="4193525" y="2723350"/>
            <a:ext cx="4906200" cy="22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434343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434343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Giusy Falcone</a:t>
            </a:r>
            <a:endParaRPr sz="2400" dirty="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Zachary R. Putnam</a:t>
            </a:r>
            <a:endParaRPr sz="2400" dirty="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Department of Aerospace Engineering</a:t>
            </a:r>
            <a:endParaRPr sz="1800" dirty="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University of Illinois at Urbana-Champaign</a:t>
            </a:r>
            <a:endParaRPr dirty="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FF454D-A3D9-A14A-A4AC-D96011FC10D7}"/>
              </a:ext>
            </a:extLst>
          </p:cNvPr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24277231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41">
            <a:extLst>
              <a:ext uri="{FF2B5EF4-FFF2-40B4-BE49-F238E27FC236}">
                <a16:creationId xmlns:a16="http://schemas.microsoft.com/office/drawing/2014/main" id="{8E69CF7A-C2B1-074A-A45F-95BB98DCDA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6774" r="30294"/>
          <a:stretch/>
        </p:blipFill>
        <p:spPr>
          <a:xfrm>
            <a:off x="0" y="0"/>
            <a:ext cx="3550809" cy="5143501"/>
          </a:xfrm>
          <a:prstGeom prst="rect">
            <a:avLst/>
          </a:prstGeom>
          <a:noFill/>
          <a:ln>
            <a:noFill/>
          </a:ln>
          <a:effectLst>
            <a:outerShdw dist="9525" algn="bl" rotWithShape="0">
              <a:srgbClr val="000000"/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9599EE-900D-CF4F-BE79-E43053A0B4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C79E91-B042-6A40-A47A-09F34EEA8A55}"/>
              </a:ext>
            </a:extLst>
          </p:cNvPr>
          <p:cNvSpPr/>
          <p:nvPr/>
        </p:nvSpPr>
        <p:spPr>
          <a:xfrm>
            <a:off x="2235942" y="1748707"/>
            <a:ext cx="6514358" cy="1620937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52400" dist="38100" dir="7320000" sx="101000" sy="101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hape 116">
            <a:extLst>
              <a:ext uri="{FF2B5EF4-FFF2-40B4-BE49-F238E27FC236}">
                <a16:creationId xmlns:a16="http://schemas.microsoft.com/office/drawing/2014/main" id="{A8D52A5E-785A-D24C-B98A-F8C32BD6C5AB}"/>
              </a:ext>
            </a:extLst>
          </p:cNvPr>
          <p:cNvSpPr txBox="1">
            <a:spLocks/>
          </p:cNvSpPr>
          <p:nvPr/>
        </p:nvSpPr>
        <p:spPr>
          <a:xfrm>
            <a:off x="2935400" y="1832197"/>
            <a:ext cx="5814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it-IT" sz="3600" dirty="0"/>
              <a:t>3. RESULTS</a:t>
            </a:r>
          </a:p>
        </p:txBody>
      </p:sp>
      <p:sp>
        <p:nvSpPr>
          <p:cNvPr id="11" name="Shape 116">
            <a:extLst>
              <a:ext uri="{FF2B5EF4-FFF2-40B4-BE49-F238E27FC236}">
                <a16:creationId xmlns:a16="http://schemas.microsoft.com/office/drawing/2014/main" id="{81B6E8FF-55B3-B542-80EF-8835ACC19C1D}"/>
              </a:ext>
            </a:extLst>
          </p:cNvPr>
          <p:cNvSpPr txBox="1">
            <a:spLocks/>
          </p:cNvSpPr>
          <p:nvPr/>
        </p:nvSpPr>
        <p:spPr>
          <a:xfrm>
            <a:off x="2982991" y="2263725"/>
            <a:ext cx="5814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1800" b="0" dirty="0">
                <a:solidFill>
                  <a:srgbClr val="666666"/>
                </a:solidFill>
              </a:rPr>
              <a:t>Aerobraking Simulation, Constraints &amp; Corridor, Learning</a:t>
            </a:r>
          </a:p>
        </p:txBody>
      </p:sp>
    </p:spTree>
    <p:extLst>
      <p:ext uri="{BB962C8B-B14F-4D97-AF65-F5344CB8AC3E}">
        <p14:creationId xmlns:p14="http://schemas.microsoft.com/office/powerpoint/2010/main" val="1968431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00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jectory.mp4">
            <a:hlinkClick r:id="" action="ppaction://media"/>
            <a:extLst>
              <a:ext uri="{FF2B5EF4-FFF2-40B4-BE49-F238E27FC236}">
                <a16:creationId xmlns:a16="http://schemas.microsoft.com/office/drawing/2014/main" id="{1BB01439-6703-904D-96E2-7C2BFA07A4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213" y="98856"/>
            <a:ext cx="8613775" cy="5143500"/>
          </a:xfrm>
          <a:prstGeom prst="rect">
            <a:avLst/>
          </a:prstGeom>
        </p:spPr>
      </p:pic>
      <p:pic>
        <p:nvPicPr>
          <p:cNvPr id="7" name="Periapsisfast.mp4">
            <a:hlinkClick r:id="" action="ppaction://media"/>
            <a:extLst>
              <a:ext uri="{FF2B5EF4-FFF2-40B4-BE49-F238E27FC236}">
                <a16:creationId xmlns:a16="http://schemas.microsoft.com/office/drawing/2014/main" id="{55BF5B44-51BD-0644-8B05-4F4B04B623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986" t="-1" b="3004"/>
          <a:stretch/>
        </p:blipFill>
        <p:spPr>
          <a:xfrm>
            <a:off x="5933552" y="0"/>
            <a:ext cx="3210447" cy="180553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0" y="0"/>
            <a:ext cx="2357100" cy="23571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 dirty="0">
                <a:solidFill>
                  <a:schemeClr val="lt1"/>
                </a:solidFill>
                <a:latin typeface="Barlow"/>
                <a:sym typeface="Barlow"/>
              </a:rPr>
              <a:t>AEROBRAKING SIMULATION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>
                <a:solidFill>
                  <a:schemeClr val="lt1"/>
                </a:solidFill>
                <a:latin typeface="Barlow"/>
                <a:sym typeface="Barlow"/>
              </a:rPr>
              <a:t>Apoapsis radius from 200,000 km to 5,000 km</a:t>
            </a:r>
            <a:endParaRPr sz="2200" dirty="0"/>
          </a:p>
        </p:txBody>
      </p:sp>
      <p:sp>
        <p:nvSpPr>
          <p:cNvPr id="6" name="Shape 196">
            <a:extLst>
              <a:ext uri="{FF2B5EF4-FFF2-40B4-BE49-F238E27FC236}">
                <a16:creationId xmlns:a16="http://schemas.microsoft.com/office/drawing/2014/main" id="{8083975A-974F-1B4F-AA49-531C0A0DD4E9}"/>
              </a:ext>
            </a:extLst>
          </p:cNvPr>
          <p:cNvSpPr/>
          <p:nvPr/>
        </p:nvSpPr>
        <p:spPr>
          <a:xfrm>
            <a:off x="7737231" y="0"/>
            <a:ext cx="1406768" cy="351692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Barlow"/>
                <a:sym typeface="Barlow"/>
              </a:rPr>
              <a:t>PERIAPSIS</a:t>
            </a: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87F49124-9371-1642-925C-65A79927C48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093383" y="1969096"/>
            <a:ext cx="820582" cy="493452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14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3B097C-7E01-9942-B581-46B2BB3B1942}"/>
              </a:ext>
            </a:extLst>
          </p:cNvPr>
          <p:cNvSpPr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B1D265-8E4A-A24B-8968-3BE040EFBB0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72850" y="4356225"/>
            <a:ext cx="548700" cy="3936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E0164F-FCE5-F645-9048-32BC59A6FF96}"/>
              </a:ext>
            </a:extLst>
          </p:cNvPr>
          <p:cNvSpPr/>
          <p:nvPr/>
        </p:nvSpPr>
        <p:spPr>
          <a:xfrm>
            <a:off x="889686" y="393475"/>
            <a:ext cx="7860714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hape 128">
            <a:extLst>
              <a:ext uri="{FF2B5EF4-FFF2-40B4-BE49-F238E27FC236}">
                <a16:creationId xmlns:a16="http://schemas.microsoft.com/office/drawing/2014/main" id="{9E4F9AAB-2642-3643-B5AF-925E328C5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CONSTRAINTS AND CORRIDOR</a:t>
            </a:r>
            <a:endParaRPr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AFE356-1BDB-0A40-B3E4-085E332C9BAE}"/>
              </a:ext>
            </a:extLst>
          </p:cNvPr>
          <p:cNvSpPr/>
          <p:nvPr/>
        </p:nvSpPr>
        <p:spPr>
          <a:xfrm>
            <a:off x="7925096" y="393475"/>
            <a:ext cx="828700" cy="806700"/>
          </a:xfrm>
          <a:prstGeom prst="rect">
            <a:avLst/>
          </a:prstGeom>
          <a:solidFill>
            <a:srgbClr val="FFD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Shape 131">
            <a:extLst>
              <a:ext uri="{FF2B5EF4-FFF2-40B4-BE49-F238E27FC236}">
                <a16:creationId xmlns:a16="http://schemas.microsoft.com/office/drawing/2014/main" id="{188B763A-F0C3-7C48-A7C2-808125D9DC11}"/>
              </a:ext>
            </a:extLst>
          </p:cNvPr>
          <p:cNvGrpSpPr/>
          <p:nvPr/>
        </p:nvGrpSpPr>
        <p:grpSpPr>
          <a:xfrm>
            <a:off x="8180944" y="637329"/>
            <a:ext cx="336534" cy="318981"/>
            <a:chOff x="5300400" y="3670175"/>
            <a:chExt cx="421300" cy="399325"/>
          </a:xfrm>
        </p:grpSpPr>
        <p:sp>
          <p:nvSpPr>
            <p:cNvPr id="16" name="Shape 132">
              <a:extLst>
                <a:ext uri="{FF2B5EF4-FFF2-40B4-BE49-F238E27FC236}">
                  <a16:creationId xmlns:a16="http://schemas.microsoft.com/office/drawing/2014/main" id="{ECAFDC6E-E09C-9C4E-8D8D-5AFBA9378F54}"/>
                </a:ext>
              </a:extLst>
            </p:cNvPr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0" t="0" r="0" b="0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33">
              <a:extLst>
                <a:ext uri="{FF2B5EF4-FFF2-40B4-BE49-F238E27FC236}">
                  <a16:creationId xmlns:a16="http://schemas.microsoft.com/office/drawing/2014/main" id="{54DF5482-C8EF-F044-9ECA-F9C9D2EDD4A5}"/>
                </a:ext>
              </a:extLst>
            </p:cNvPr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0" t="0" r="0" b="0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134">
              <a:extLst>
                <a:ext uri="{FF2B5EF4-FFF2-40B4-BE49-F238E27FC236}">
                  <a16:creationId xmlns:a16="http://schemas.microsoft.com/office/drawing/2014/main" id="{DEE28451-D1A7-BF47-8EFC-7B6DB65E0456}"/>
                </a:ext>
              </a:extLst>
            </p:cNvPr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0" t="0" r="0" b="0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35">
              <a:extLst>
                <a:ext uri="{FF2B5EF4-FFF2-40B4-BE49-F238E27FC236}">
                  <a16:creationId xmlns:a16="http://schemas.microsoft.com/office/drawing/2014/main" id="{D11C5696-1DF6-7349-9FA6-BD0DC31D7F4F}"/>
                </a:ext>
              </a:extLst>
            </p:cNvPr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0" t="0" r="0" b="0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136">
              <a:extLst>
                <a:ext uri="{FF2B5EF4-FFF2-40B4-BE49-F238E27FC236}">
                  <a16:creationId xmlns:a16="http://schemas.microsoft.com/office/drawing/2014/main" id="{28269A83-5CE7-BC48-BB37-7E3D580C6F0E}"/>
                </a:ext>
              </a:extLst>
            </p:cNvPr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0" t="0" r="0" b="0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Shape 196">
            <a:extLst>
              <a:ext uri="{FF2B5EF4-FFF2-40B4-BE49-F238E27FC236}">
                <a16:creationId xmlns:a16="http://schemas.microsoft.com/office/drawing/2014/main" id="{41456988-A0A5-A840-832A-7770BF4A7F5F}"/>
              </a:ext>
            </a:extLst>
          </p:cNvPr>
          <p:cNvSpPr/>
          <p:nvPr/>
        </p:nvSpPr>
        <p:spPr>
          <a:xfrm>
            <a:off x="1740026" y="4334328"/>
            <a:ext cx="2874327" cy="53524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Barlow"/>
                <a:sym typeface="Barlow"/>
              </a:rPr>
              <a:t>NOT TRAINED MACHINE</a:t>
            </a:r>
          </a:p>
        </p:txBody>
      </p:sp>
      <p:sp>
        <p:nvSpPr>
          <p:cNvPr id="28" name="Shape 196">
            <a:extLst>
              <a:ext uri="{FF2B5EF4-FFF2-40B4-BE49-F238E27FC236}">
                <a16:creationId xmlns:a16="http://schemas.microsoft.com/office/drawing/2014/main" id="{20045B90-8AF7-FC49-B4EC-CB8C129A25F0}"/>
              </a:ext>
            </a:extLst>
          </p:cNvPr>
          <p:cNvSpPr/>
          <p:nvPr/>
        </p:nvSpPr>
        <p:spPr>
          <a:xfrm>
            <a:off x="6090291" y="4336393"/>
            <a:ext cx="2427187" cy="53524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2000" b="1" dirty="0">
                <a:solidFill>
                  <a:schemeClr val="lt1"/>
                </a:solidFill>
                <a:latin typeface="Barlow"/>
                <a:sym typeface="Barlow"/>
              </a:rPr>
              <a:t>TRAINED MACHINE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2EBFE2-B0F4-054E-9630-379314F0AAAD}"/>
              </a:ext>
            </a:extLst>
          </p:cNvPr>
          <p:cNvGrpSpPr/>
          <p:nvPr/>
        </p:nvGrpSpPr>
        <p:grpSpPr>
          <a:xfrm>
            <a:off x="993784" y="1265216"/>
            <a:ext cx="3959095" cy="3017615"/>
            <a:chOff x="993784" y="1265216"/>
            <a:chExt cx="3959095" cy="301761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23FA6D-B2F3-E44F-84DA-40EEA2E8B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784" y="1265216"/>
              <a:ext cx="3959095" cy="290727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B7DE73-F6C7-6640-96BD-71768FFA00C5}"/>
                </a:ext>
              </a:extLst>
            </p:cNvPr>
            <p:cNvSpPr txBox="1"/>
            <p:nvPr/>
          </p:nvSpPr>
          <p:spPr>
            <a:xfrm>
              <a:off x="2557422" y="2488762"/>
              <a:ext cx="12395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# </a:t>
              </a:r>
              <a:r>
                <a:rPr lang="en-US" dirty="0"/>
                <a:t>Orbit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9CD7D12-2AE7-9642-BD7E-76A63E76748B}"/>
                </a:ext>
              </a:extLst>
            </p:cNvPr>
            <p:cNvSpPr txBox="1"/>
            <p:nvPr/>
          </p:nvSpPr>
          <p:spPr>
            <a:xfrm>
              <a:off x="2655393" y="3975054"/>
              <a:ext cx="12395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# </a:t>
              </a:r>
              <a:r>
                <a:rPr lang="en-US" dirty="0"/>
                <a:t>Orbit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735EB1-9B18-2848-A47D-1C77562A5909}"/>
              </a:ext>
            </a:extLst>
          </p:cNvPr>
          <p:cNvGrpSpPr/>
          <p:nvPr/>
        </p:nvGrpSpPr>
        <p:grpSpPr>
          <a:xfrm>
            <a:off x="5115339" y="1252370"/>
            <a:ext cx="4028661" cy="2936263"/>
            <a:chOff x="5115339" y="1252370"/>
            <a:chExt cx="4028661" cy="29362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B910F5-CEF1-8F4B-99D2-FD82E7F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5339" y="1252370"/>
              <a:ext cx="4028661" cy="293336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7E102E-7FCA-DF48-A331-FDD22BD65729}"/>
                </a:ext>
              </a:extLst>
            </p:cNvPr>
            <p:cNvSpPr txBox="1"/>
            <p:nvPr/>
          </p:nvSpPr>
          <p:spPr>
            <a:xfrm>
              <a:off x="6682167" y="2532304"/>
              <a:ext cx="123953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# Orbit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ED323A-7F14-AF4A-BBE6-5B0E25F5C741}"/>
                </a:ext>
              </a:extLst>
            </p:cNvPr>
            <p:cNvSpPr txBox="1"/>
            <p:nvPr/>
          </p:nvSpPr>
          <p:spPr>
            <a:xfrm>
              <a:off x="6774640" y="3936633"/>
              <a:ext cx="1239533" cy="25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# </a:t>
              </a:r>
              <a:r>
                <a:rPr lang="en-US" dirty="0"/>
                <a:t>Orbit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084106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34568E-6 L -0.23091 0.0058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3B097C-7E01-9942-B581-46B2BB3B1942}"/>
              </a:ext>
            </a:extLst>
          </p:cNvPr>
          <p:cNvSpPr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B1D265-8E4A-A24B-8968-3BE040EFBB0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72850" y="4356225"/>
            <a:ext cx="548700" cy="3936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E0164F-FCE5-F645-9048-32BC59A6FF96}"/>
              </a:ext>
            </a:extLst>
          </p:cNvPr>
          <p:cNvSpPr/>
          <p:nvPr/>
        </p:nvSpPr>
        <p:spPr>
          <a:xfrm>
            <a:off x="889686" y="393475"/>
            <a:ext cx="7860714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hape 128">
            <a:extLst>
              <a:ext uri="{FF2B5EF4-FFF2-40B4-BE49-F238E27FC236}">
                <a16:creationId xmlns:a16="http://schemas.microsoft.com/office/drawing/2014/main" id="{9E4F9AAB-2642-3643-B5AF-925E328C5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RESULTS DELTA-V AND TOTAL TIME</a:t>
            </a:r>
            <a:endParaRPr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AFE356-1BDB-0A40-B3E4-085E332C9BAE}"/>
              </a:ext>
            </a:extLst>
          </p:cNvPr>
          <p:cNvSpPr/>
          <p:nvPr/>
        </p:nvSpPr>
        <p:spPr>
          <a:xfrm>
            <a:off x="7925096" y="393475"/>
            <a:ext cx="828700" cy="806700"/>
          </a:xfrm>
          <a:prstGeom prst="rect">
            <a:avLst/>
          </a:prstGeom>
          <a:solidFill>
            <a:srgbClr val="FFD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Shape 131">
            <a:extLst>
              <a:ext uri="{FF2B5EF4-FFF2-40B4-BE49-F238E27FC236}">
                <a16:creationId xmlns:a16="http://schemas.microsoft.com/office/drawing/2014/main" id="{188B763A-F0C3-7C48-A7C2-808125D9DC11}"/>
              </a:ext>
            </a:extLst>
          </p:cNvPr>
          <p:cNvGrpSpPr/>
          <p:nvPr/>
        </p:nvGrpSpPr>
        <p:grpSpPr>
          <a:xfrm>
            <a:off x="8180944" y="637329"/>
            <a:ext cx="336534" cy="318981"/>
            <a:chOff x="5300400" y="3670175"/>
            <a:chExt cx="421300" cy="399325"/>
          </a:xfrm>
        </p:grpSpPr>
        <p:sp>
          <p:nvSpPr>
            <p:cNvPr id="16" name="Shape 132">
              <a:extLst>
                <a:ext uri="{FF2B5EF4-FFF2-40B4-BE49-F238E27FC236}">
                  <a16:creationId xmlns:a16="http://schemas.microsoft.com/office/drawing/2014/main" id="{ECAFDC6E-E09C-9C4E-8D8D-5AFBA9378F54}"/>
                </a:ext>
              </a:extLst>
            </p:cNvPr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0" t="0" r="0" b="0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33">
              <a:extLst>
                <a:ext uri="{FF2B5EF4-FFF2-40B4-BE49-F238E27FC236}">
                  <a16:creationId xmlns:a16="http://schemas.microsoft.com/office/drawing/2014/main" id="{54DF5482-C8EF-F044-9ECA-F9C9D2EDD4A5}"/>
                </a:ext>
              </a:extLst>
            </p:cNvPr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0" t="0" r="0" b="0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134">
              <a:extLst>
                <a:ext uri="{FF2B5EF4-FFF2-40B4-BE49-F238E27FC236}">
                  <a16:creationId xmlns:a16="http://schemas.microsoft.com/office/drawing/2014/main" id="{DEE28451-D1A7-BF47-8EFC-7B6DB65E0456}"/>
                </a:ext>
              </a:extLst>
            </p:cNvPr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0" t="0" r="0" b="0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35">
              <a:extLst>
                <a:ext uri="{FF2B5EF4-FFF2-40B4-BE49-F238E27FC236}">
                  <a16:creationId xmlns:a16="http://schemas.microsoft.com/office/drawing/2014/main" id="{D11C5696-1DF6-7349-9FA6-BD0DC31D7F4F}"/>
                </a:ext>
              </a:extLst>
            </p:cNvPr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0" t="0" r="0" b="0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136">
              <a:extLst>
                <a:ext uri="{FF2B5EF4-FFF2-40B4-BE49-F238E27FC236}">
                  <a16:creationId xmlns:a16="http://schemas.microsoft.com/office/drawing/2014/main" id="{28269A83-5CE7-BC48-BB37-7E3D580C6F0E}"/>
                </a:ext>
              </a:extLst>
            </p:cNvPr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0" t="0" r="0" b="0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E23FA6D-B2F3-E44F-84DA-40EEA2E8B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84" y="1277493"/>
            <a:ext cx="3959095" cy="2882716"/>
          </a:xfrm>
          <a:prstGeom prst="rect">
            <a:avLst/>
          </a:prstGeom>
        </p:spPr>
      </p:pic>
      <p:sp>
        <p:nvSpPr>
          <p:cNvPr id="28" name="Shape 196">
            <a:extLst>
              <a:ext uri="{FF2B5EF4-FFF2-40B4-BE49-F238E27FC236}">
                <a16:creationId xmlns:a16="http://schemas.microsoft.com/office/drawing/2014/main" id="{20045B90-8AF7-FC49-B4EC-CB8C129A25F0}"/>
              </a:ext>
            </a:extLst>
          </p:cNvPr>
          <p:cNvSpPr/>
          <p:nvPr/>
        </p:nvSpPr>
        <p:spPr>
          <a:xfrm>
            <a:off x="2075014" y="4222904"/>
            <a:ext cx="6158591" cy="53524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Barlow"/>
                <a:sym typeface="Barlow"/>
              </a:rPr>
              <a:t>REWARD FUNCTION DECREASES ONLY TOTAL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910F5-CEF1-8F4B-99D2-FD82E7FA8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339" y="1252370"/>
            <a:ext cx="4028661" cy="293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04660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A002E8-0643-6349-8FE7-B654EF2F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555773" cy="5143500"/>
          </a:xfrm>
          <a:prstGeom prst="rect">
            <a:avLst/>
          </a:prstGeom>
        </p:spPr>
      </p:pic>
      <p:sp>
        <p:nvSpPr>
          <p:cNvPr id="196" name="Shape 196"/>
          <p:cNvSpPr/>
          <p:nvPr/>
        </p:nvSpPr>
        <p:spPr>
          <a:xfrm>
            <a:off x="6393300" y="598542"/>
            <a:ext cx="2357100" cy="1545943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LEARNING PROCESS</a:t>
            </a:r>
            <a:endParaRPr sz="22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" name="Shape 178">
            <a:extLst>
              <a:ext uri="{FF2B5EF4-FFF2-40B4-BE49-F238E27FC236}">
                <a16:creationId xmlns:a16="http://schemas.microsoft.com/office/drawing/2014/main" id="{760A856E-02C6-F147-957A-523F7DBD6F12}"/>
              </a:ext>
            </a:extLst>
          </p:cNvPr>
          <p:cNvSpPr txBox="1">
            <a:spLocks/>
          </p:cNvSpPr>
          <p:nvPr/>
        </p:nvSpPr>
        <p:spPr>
          <a:xfrm>
            <a:off x="4587428" y="2036634"/>
            <a:ext cx="4556572" cy="2178075"/>
          </a:xfrm>
          <a:prstGeom prst="rect">
            <a:avLst/>
          </a:prstGeom>
        </p:spPr>
        <p:txBody>
          <a:bodyPr spcFirstLastPara="1" wrap="square" lIns="91425" tIns="91425" rIns="91425" bIns="91425" numCol="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en-US" sz="1800" b="1" dirty="0">
                <a:solidFill>
                  <a:srgbClr val="434343"/>
                </a:solidFill>
                <a:latin typeface="Barlow"/>
                <a:sym typeface="Barlow"/>
              </a:rPr>
              <a:t>Reward: 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en-US" sz="1600" dirty="0">
                <a:solidFill>
                  <a:srgbClr val="434343"/>
                </a:solidFill>
                <a:latin typeface="Barlow"/>
                <a:sym typeface="Barlow"/>
              </a:rPr>
              <a:t>If reach goal</a:t>
            </a:r>
          </a:p>
          <a:p>
            <a:pPr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en-US" sz="1600" dirty="0">
                <a:solidFill>
                  <a:srgbClr val="434343"/>
                </a:solidFill>
                <a:latin typeface="Barlow"/>
                <a:sym typeface="Barlow"/>
              </a:rPr>
              <a:t>If heat rate and   dynamic pressure  closer to corridor boundary (dynamic)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endParaRPr lang="en-US" sz="1800" b="1" dirty="0">
              <a:solidFill>
                <a:srgbClr val="434343"/>
              </a:solidFill>
              <a:latin typeface="Barlow"/>
              <a:sym typeface="Barlow"/>
            </a:endParaRP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endParaRPr lang="en-US" sz="1800" b="1" dirty="0">
              <a:solidFill>
                <a:srgbClr val="434343"/>
              </a:solidFill>
              <a:latin typeface="Barlow"/>
              <a:sym typeface="Barlow"/>
            </a:endParaRP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en-US" sz="1800" b="1" dirty="0">
                <a:solidFill>
                  <a:srgbClr val="434343"/>
                </a:solidFill>
                <a:latin typeface="Barlow"/>
                <a:sym typeface="Barlow"/>
              </a:rPr>
              <a:t>Penalty: 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en-US" sz="1600" dirty="0">
                <a:solidFill>
                  <a:srgbClr val="434343"/>
                </a:solidFill>
                <a:latin typeface="Barlow"/>
                <a:sym typeface="Barlow"/>
              </a:rPr>
              <a:t>If overcome heat rate (0.4 W/cm</a:t>
            </a:r>
            <a:r>
              <a:rPr lang="en-US" sz="1600" baseline="30000" dirty="0">
                <a:solidFill>
                  <a:srgbClr val="434343"/>
                </a:solidFill>
                <a:latin typeface="Barlow"/>
                <a:sym typeface="Barlow"/>
              </a:rPr>
              <a:t>2</a:t>
            </a:r>
            <a:r>
              <a:rPr lang="en-US" sz="1600" dirty="0">
                <a:solidFill>
                  <a:srgbClr val="434343"/>
                </a:solidFill>
                <a:latin typeface="Barlow"/>
                <a:sym typeface="Barlow"/>
              </a:rPr>
              <a:t>), dynamic pressure (0.4 N/m^2)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en-US" sz="1600" dirty="0">
                <a:solidFill>
                  <a:srgbClr val="434343"/>
                </a:solidFill>
                <a:latin typeface="Barlow"/>
                <a:sym typeface="Barlow"/>
              </a:rPr>
              <a:t>If escape/impact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en-US" sz="1600" dirty="0">
                <a:solidFill>
                  <a:srgbClr val="434343"/>
                </a:solidFill>
                <a:latin typeface="Barlow"/>
                <a:sym typeface="Barlow"/>
              </a:rPr>
              <a:t>If apoapsis radius does not variate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85000"/>
          </a:stretch>
        </a:blip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365" name="Shape 365"/>
          <p:cNvSpPr txBox="1">
            <a:spLocks noGrp="1"/>
          </p:cNvSpPr>
          <p:nvPr>
            <p:ph type="ctrTitle" idx="4294967295"/>
          </p:nvPr>
        </p:nvSpPr>
        <p:spPr>
          <a:xfrm>
            <a:off x="1504677" y="569850"/>
            <a:ext cx="72456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B000"/>
                </a:solidFill>
              </a:rPr>
              <a:t>THANKS!</a:t>
            </a:r>
            <a:endParaRPr sz="9600">
              <a:solidFill>
                <a:srgbClr val="FFB000"/>
              </a:solidFill>
            </a:endParaRPr>
          </a:p>
        </p:txBody>
      </p:sp>
      <p:sp>
        <p:nvSpPr>
          <p:cNvPr id="366" name="Shape 366"/>
          <p:cNvSpPr txBox="1">
            <a:spLocks noGrp="1"/>
          </p:cNvSpPr>
          <p:nvPr>
            <p:ph type="subTitle" idx="4294967295"/>
          </p:nvPr>
        </p:nvSpPr>
        <p:spPr>
          <a:xfrm>
            <a:off x="1557975" y="1777100"/>
            <a:ext cx="7192200" cy="19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/>
              <a:t>Any questions?</a:t>
            </a:r>
            <a:endParaRPr b="1" dirty="0"/>
          </a:p>
          <a:p>
            <a:pPr marL="0" lvl="0" indent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You can find me at:</a:t>
            </a:r>
            <a:endParaRPr dirty="0"/>
          </a:p>
          <a:p>
            <a:pPr marL="457200" lvl="0" indent="-393700" rtl="0">
              <a:spcBef>
                <a:spcPts val="600"/>
              </a:spcBef>
              <a:spcAft>
                <a:spcPts val="0"/>
              </a:spcAft>
              <a:buSzPts val="2600"/>
              <a:buChar char="▪"/>
            </a:pPr>
            <a:r>
              <a:rPr lang="en" dirty="0"/>
              <a:t>gfalcon2@illinois.edu</a:t>
            </a:r>
            <a:endParaRPr dirty="0"/>
          </a:p>
        </p:txBody>
      </p:sp>
      <p:pic>
        <p:nvPicPr>
          <p:cNvPr id="9" name="Shape 151">
            <a:extLst>
              <a:ext uri="{FF2B5EF4-FFF2-40B4-BE49-F238E27FC236}">
                <a16:creationId xmlns:a16="http://schemas.microsoft.com/office/drawing/2014/main" id="{DC3E47DE-5C2B-8642-B2F9-48F602EDCADE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8710794" y="0"/>
            <a:ext cx="408011" cy="58935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666666"/>
              </a:buClr>
              <a:buSzPct val="100000"/>
              <a:buFont typeface="+mj-lt"/>
              <a:buAutoNum type="arabicPeriod"/>
            </a:pPr>
            <a:r>
              <a:rPr lang="en-US" sz="1000" dirty="0"/>
              <a:t> J. L. Hanna, R. </a:t>
            </a:r>
            <a:r>
              <a:rPr lang="en-US" sz="1000" dirty="0" err="1"/>
              <a:t>Tolson</a:t>
            </a:r>
            <a:r>
              <a:rPr lang="en-US" sz="1000" dirty="0"/>
              <a:t>, A. D. Cianciolo, and J. Dec, “Autonomous aerobraking at mars,” 2002.</a:t>
            </a:r>
          </a:p>
          <a:p>
            <a:pPr>
              <a:buClr>
                <a:srgbClr val="666666"/>
              </a:buClr>
              <a:buSzPct val="100000"/>
              <a:buFont typeface="+mj-lt"/>
              <a:buAutoNum type="arabicPeriod"/>
            </a:pPr>
            <a:r>
              <a:rPr lang="en-US" sz="1000" dirty="0"/>
              <a:t>J. L. Prince, R. W. Powell, and D. </a:t>
            </a:r>
            <a:r>
              <a:rPr lang="en-US" sz="1000" dirty="0" err="1"/>
              <a:t>Murri</a:t>
            </a:r>
            <a:r>
              <a:rPr lang="en-US" sz="1000" dirty="0"/>
              <a:t>, “Autonomous aerobraking: A design, development, and feasibility study,” 2011.</a:t>
            </a:r>
          </a:p>
          <a:p>
            <a:pPr>
              <a:buClr>
                <a:srgbClr val="666666"/>
              </a:buClr>
              <a:buSzPct val="100000"/>
              <a:buFont typeface="+mj-lt"/>
              <a:buAutoNum type="arabicPeriod"/>
            </a:pPr>
            <a:r>
              <a:rPr lang="en-US" sz="1000" dirty="0"/>
              <a:t>J. A. Dec and M. N. </a:t>
            </a:r>
            <a:r>
              <a:rPr lang="en-US" sz="1000" dirty="0" err="1"/>
              <a:t>Thornblom</a:t>
            </a:r>
            <a:r>
              <a:rPr lang="en-US" sz="1000" dirty="0"/>
              <a:t>, “Autonomous aerobraking: Thermal analysis and response surface development,” 2011.</a:t>
            </a:r>
          </a:p>
          <a:p>
            <a:pPr>
              <a:buClr>
                <a:srgbClr val="666666"/>
              </a:buClr>
              <a:buSzPct val="100000"/>
              <a:buFont typeface="+mj-lt"/>
              <a:buAutoNum type="arabicPeriod"/>
            </a:pPr>
            <a:r>
              <a:rPr lang="en-US" sz="1000" dirty="0"/>
              <a:t> R. Maddock, A. Bowes, R. Powell, J. Prince, and A. Dwyer Cianciolo, “Autonomous aerobraking development software: Phase one performance analysis at mars, </a:t>
            </a:r>
            <a:r>
              <a:rPr lang="en-US" sz="1000" dirty="0" err="1"/>
              <a:t>venus</a:t>
            </a:r>
            <a:r>
              <a:rPr lang="en-US" sz="1000" dirty="0"/>
              <a:t>, and titan,” in AIAA/AAS Astrodynamics Specialist Conference , 2012, p. 5074.</a:t>
            </a:r>
          </a:p>
          <a:p>
            <a:pPr>
              <a:buClr>
                <a:srgbClr val="666666"/>
              </a:buClr>
              <a:buSzPct val="100000"/>
              <a:buFont typeface="+mj-lt"/>
              <a:buAutoNum type="arabicPeriod"/>
            </a:pPr>
            <a:r>
              <a:rPr lang="en-US" sz="1000" dirty="0"/>
              <a:t>D. G. </a:t>
            </a:r>
            <a:r>
              <a:rPr lang="en-US" sz="1000" dirty="0" err="1"/>
              <a:t>Murri</a:t>
            </a:r>
            <a:r>
              <a:rPr lang="en-US" sz="1000" dirty="0"/>
              <a:t>, R. W. Powell, and J. L. Prince, “Development of autonomous aerobraking (phase 1),”2012.</a:t>
            </a:r>
          </a:p>
          <a:p>
            <a:pPr>
              <a:buClr>
                <a:srgbClr val="666666"/>
              </a:buClr>
              <a:buSzPct val="100000"/>
              <a:buFont typeface="+mj-lt"/>
              <a:buAutoNum type="arabicPeriod"/>
            </a:pPr>
            <a:r>
              <a:rPr lang="en-US" sz="1000" dirty="0"/>
              <a:t>D. G. </a:t>
            </a:r>
            <a:r>
              <a:rPr lang="en-US" sz="1000" dirty="0" err="1"/>
              <a:t>Murri</a:t>
            </a:r>
            <a:r>
              <a:rPr lang="en-US" sz="1000" dirty="0"/>
              <a:t>, “Development of autonomous aerobraking-phase 2,” 2013.</a:t>
            </a:r>
          </a:p>
          <a:p>
            <a:pPr>
              <a:buClr>
                <a:srgbClr val="666666"/>
              </a:buClr>
              <a:buSzPct val="100000"/>
              <a:buFont typeface="+mj-lt"/>
              <a:buAutoNum type="arabicPeriod"/>
            </a:pPr>
            <a:r>
              <a:rPr lang="en-US" sz="1000" dirty="0"/>
              <a:t>Z. R. Putnam, “Improved analytical methods for assessment of hypersonic drag-modulation trajectory control,” Ph.D. dissertation, Georgia Institute of Technology, 2015.</a:t>
            </a:r>
          </a:p>
          <a:p>
            <a:pPr>
              <a:buClr>
                <a:srgbClr val="666666"/>
              </a:buClr>
              <a:buSzPct val="100000"/>
              <a:buFont typeface="+mj-lt"/>
              <a:buAutoNum type="arabicPeriod"/>
            </a:pPr>
            <a:r>
              <a:rPr lang="en-US" sz="1000" dirty="0"/>
              <a:t>A. </a:t>
            </a:r>
            <a:r>
              <a:rPr lang="en-US" sz="1000" dirty="0" err="1"/>
              <a:t>Geramifard</a:t>
            </a:r>
            <a:r>
              <a:rPr lang="en-US" sz="1000" dirty="0"/>
              <a:t>, T. J. Walsh, S. </a:t>
            </a:r>
            <a:r>
              <a:rPr lang="en-US" sz="1000" dirty="0" err="1"/>
              <a:t>Tellex</a:t>
            </a:r>
            <a:r>
              <a:rPr lang="en-US" sz="1000" dirty="0"/>
              <a:t>, G. Chowdhary, N. Roy, J. P. How et al. , “A tutorial on linear function approximators for dynamic programming and reinforcement learning,” Foundations and Trends® in Machine Learning , vol. 6, no. 4, pp. 375–451, 2013.</a:t>
            </a:r>
          </a:p>
          <a:p>
            <a:pPr>
              <a:buClr>
                <a:srgbClr val="666666"/>
              </a:buClr>
              <a:buSzPct val="100000"/>
              <a:buFont typeface="+mj-lt"/>
              <a:buAutoNum type="arabicPeriod"/>
            </a:pPr>
            <a:r>
              <a:rPr lang="en-US" sz="1000" dirty="0"/>
              <a:t> J. L. H. Prince and S. A. </a:t>
            </a:r>
            <a:r>
              <a:rPr lang="en-US" sz="1000" dirty="0" err="1"/>
              <a:t>Striepe</a:t>
            </a:r>
            <a:r>
              <a:rPr lang="en-US" sz="1000" dirty="0"/>
              <a:t>, “Nasa </a:t>
            </a:r>
            <a:r>
              <a:rPr lang="en-US" sz="1000" dirty="0" err="1"/>
              <a:t>langley</a:t>
            </a:r>
            <a:r>
              <a:rPr lang="en-US" sz="1000" dirty="0"/>
              <a:t> trajectory simulation and analysis capabilities for mars reconnaissance orbiter.”</a:t>
            </a:r>
          </a:p>
          <a:p>
            <a:pPr>
              <a:buClr>
                <a:srgbClr val="666666"/>
              </a:buClr>
              <a:buSzPct val="100000"/>
              <a:buFont typeface="+mj-lt"/>
              <a:buAutoNum type="arabicPeriod"/>
            </a:pPr>
            <a:r>
              <a:rPr lang="it-IT" sz="1000" dirty="0"/>
              <a:t>V. </a:t>
            </a:r>
            <a:r>
              <a:rPr lang="it-IT" sz="1000" dirty="0" err="1"/>
              <a:t>Mnih</a:t>
            </a:r>
            <a:r>
              <a:rPr lang="it-IT" sz="1000" dirty="0"/>
              <a:t>, "</a:t>
            </a:r>
            <a:r>
              <a:rPr lang="it-IT" sz="1000" dirty="0" err="1"/>
              <a:t>Playing</a:t>
            </a:r>
            <a:r>
              <a:rPr lang="it-IT" sz="1000" dirty="0"/>
              <a:t> </a:t>
            </a:r>
            <a:r>
              <a:rPr lang="it-IT" sz="1000" dirty="0" err="1"/>
              <a:t>atari</a:t>
            </a:r>
            <a:r>
              <a:rPr lang="it-IT" sz="1000" dirty="0"/>
              <a:t> with </a:t>
            </a:r>
            <a:r>
              <a:rPr lang="it-IT" sz="1000" dirty="0" err="1"/>
              <a:t>deep</a:t>
            </a:r>
            <a:r>
              <a:rPr lang="it-IT" sz="1000" dirty="0"/>
              <a:t> </a:t>
            </a:r>
            <a:r>
              <a:rPr lang="it-IT" sz="1000" dirty="0" err="1"/>
              <a:t>reinforcement</a:t>
            </a:r>
            <a:r>
              <a:rPr lang="it-IT" sz="1000" dirty="0"/>
              <a:t> </a:t>
            </a:r>
            <a:r>
              <a:rPr lang="it-IT" sz="1000" dirty="0" err="1"/>
              <a:t>learning</a:t>
            </a:r>
            <a:r>
              <a:rPr lang="it-IT" sz="1000" dirty="0"/>
              <a:t>." </a:t>
            </a:r>
            <a:r>
              <a:rPr lang="it-IT" sz="1000" i="1" dirty="0" err="1"/>
              <a:t>arXiv</a:t>
            </a:r>
            <a:r>
              <a:rPr lang="it-IT" sz="1000" i="1" dirty="0"/>
              <a:t> </a:t>
            </a:r>
            <a:r>
              <a:rPr lang="it-IT" sz="1000" i="1" dirty="0" err="1"/>
              <a:t>preprint</a:t>
            </a:r>
            <a:r>
              <a:rPr lang="it-IT" sz="1000" i="1" dirty="0"/>
              <a:t> arXiv:1312.5602</a:t>
            </a:r>
            <a:r>
              <a:rPr lang="it-IT" sz="1000" dirty="0"/>
              <a:t> (2013).</a:t>
            </a:r>
            <a:endParaRPr lang="en-US" sz="1000" dirty="0"/>
          </a:p>
          <a:p>
            <a:pPr>
              <a:buClr>
                <a:srgbClr val="666666"/>
              </a:buClr>
              <a:buSzPct val="100000"/>
              <a:buFont typeface="+mj-lt"/>
              <a:buAutoNum type="arabicPeriod"/>
            </a:pPr>
            <a:r>
              <a:rPr lang="it-IT" sz="1000" dirty="0"/>
              <a:t>R.S . </a:t>
            </a:r>
            <a:r>
              <a:rPr lang="it-IT" sz="1000" dirty="0" err="1"/>
              <a:t>Sutton</a:t>
            </a:r>
            <a:r>
              <a:rPr lang="it-IT" sz="1000" dirty="0"/>
              <a:t>, and A. G. </a:t>
            </a:r>
            <a:r>
              <a:rPr lang="it-IT" sz="1000" dirty="0" err="1"/>
              <a:t>Barto</a:t>
            </a:r>
            <a:r>
              <a:rPr lang="it-IT" sz="1000" dirty="0"/>
              <a:t>. </a:t>
            </a:r>
            <a:r>
              <a:rPr lang="en-US" sz="1000" dirty="0"/>
              <a:t> “ </a:t>
            </a:r>
            <a:r>
              <a:rPr lang="it-IT" sz="1000" dirty="0" err="1"/>
              <a:t>Reinforcement</a:t>
            </a:r>
            <a:r>
              <a:rPr lang="it-IT" sz="1000" dirty="0"/>
              <a:t> </a:t>
            </a:r>
            <a:r>
              <a:rPr lang="it-IT" sz="1000" dirty="0" err="1"/>
              <a:t>learning</a:t>
            </a:r>
            <a:r>
              <a:rPr lang="it-IT" sz="1000" dirty="0"/>
              <a:t>: An </a:t>
            </a:r>
            <a:r>
              <a:rPr lang="it-IT" sz="1000" dirty="0" err="1"/>
              <a:t>introduction</a:t>
            </a:r>
            <a:r>
              <a:rPr lang="it-IT" sz="1000" dirty="0"/>
              <a:t>.</a:t>
            </a:r>
            <a:r>
              <a:rPr lang="en-US" sz="1000" dirty="0"/>
              <a:t> “,</a:t>
            </a:r>
            <a:r>
              <a:rPr lang="it-IT" sz="1000" dirty="0"/>
              <a:t> Vol. 1. No. 1. Cambridge: MIT press, 1998.</a:t>
            </a:r>
            <a:endParaRPr lang="en-US" sz="1000" dirty="0"/>
          </a:p>
          <a:p>
            <a:pPr>
              <a:buClr>
                <a:srgbClr val="666666"/>
              </a:buClr>
              <a:buSzPct val="100000"/>
              <a:buFont typeface="+mj-lt"/>
              <a:buAutoNum type="arabicPeriod"/>
            </a:pPr>
            <a:r>
              <a:rPr lang="it-IT" sz="1000" dirty="0"/>
              <a:t>M. </a:t>
            </a:r>
            <a:r>
              <a:rPr lang="it-IT" sz="1000" dirty="0" err="1"/>
              <a:t>Techlabs</a:t>
            </a:r>
            <a:r>
              <a:rPr lang="it-IT" sz="1000" dirty="0"/>
              <a:t>, </a:t>
            </a:r>
            <a:r>
              <a:rPr lang="en-US" sz="1000" dirty="0"/>
              <a:t>“ </a:t>
            </a:r>
            <a:r>
              <a:rPr lang="it-IT" sz="1000" dirty="0"/>
              <a:t>Picture </a:t>
            </a:r>
            <a:r>
              <a:rPr lang="it-IT" sz="1000" dirty="0" err="1"/>
              <a:t>Reinforcement</a:t>
            </a:r>
            <a:r>
              <a:rPr lang="it-IT" sz="1000" dirty="0"/>
              <a:t> Learning </a:t>
            </a:r>
            <a:r>
              <a:rPr lang="it-IT" sz="1000" dirty="0" err="1"/>
              <a:t>Explanation</a:t>
            </a:r>
            <a:r>
              <a:rPr lang="it-IT" sz="1000" dirty="0"/>
              <a:t>.</a:t>
            </a:r>
            <a:r>
              <a:rPr lang="en-US" sz="1000" dirty="0"/>
              <a:t> “,</a:t>
            </a:r>
            <a:r>
              <a:rPr lang="it-IT" sz="1000" dirty="0"/>
              <a:t> </a:t>
            </a:r>
            <a:r>
              <a:rPr lang="it-IT" sz="1000" dirty="0" err="1"/>
              <a:t>Retrieved</a:t>
            </a:r>
            <a:r>
              <a:rPr lang="it-IT" sz="1000" dirty="0"/>
              <a:t> from </a:t>
            </a:r>
            <a:r>
              <a:rPr lang="it-IT" sz="1000" dirty="0" err="1"/>
              <a:t>https</a:t>
            </a:r>
            <a:r>
              <a:rPr lang="it-IT" sz="1000" dirty="0"/>
              <a:t>://</a:t>
            </a:r>
            <a:r>
              <a:rPr lang="it-IT" sz="1000" dirty="0" err="1"/>
              <a:t>goo.gl</a:t>
            </a:r>
            <a:r>
              <a:rPr lang="it-IT" sz="1000" dirty="0"/>
              <a:t>/images/</a:t>
            </a:r>
            <a:r>
              <a:rPr lang="it-IT" sz="1000" dirty="0" err="1"/>
              <a:t>JTxJpf</a:t>
            </a:r>
            <a:endParaRPr lang="en-US" sz="1000" dirty="0"/>
          </a:p>
        </p:txBody>
      </p:sp>
      <p:sp>
        <p:nvSpPr>
          <p:cNvPr id="373" name="Shape 373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8177426" y="647084"/>
            <a:ext cx="333619" cy="299490"/>
          </a:xfrm>
          <a:custGeom>
            <a:avLst/>
            <a:gdLst/>
            <a:ahLst/>
            <a:cxnLst/>
            <a:rect l="0" t="0" r="0" b="0"/>
            <a:pathLst>
              <a:path w="16706" h="14997" extrusionOk="0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Shape 141">
            <a:extLst>
              <a:ext uri="{FF2B5EF4-FFF2-40B4-BE49-F238E27FC236}">
                <a16:creationId xmlns:a16="http://schemas.microsoft.com/office/drawing/2014/main" id="{75A54BA2-F21E-AB4F-A69D-52089B708D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321" r="65077"/>
          <a:stretch/>
        </p:blipFill>
        <p:spPr>
          <a:xfrm>
            <a:off x="0" y="0"/>
            <a:ext cx="1621214" cy="5143501"/>
          </a:xfrm>
          <a:prstGeom prst="rect">
            <a:avLst/>
          </a:prstGeom>
          <a:noFill/>
          <a:ln>
            <a:noFill/>
          </a:ln>
          <a:effectLst>
            <a:outerShdw dist="9525" algn="bl" rotWithShape="0">
              <a:srgbClr val="000000"/>
            </a:outerShdw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0674D2-6DDD-9040-8C7E-B10F3EA6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688" y="393700"/>
            <a:ext cx="6738937" cy="80645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REFERENCES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3B097C-7E01-9942-B581-46B2BB3B1942}"/>
              </a:ext>
            </a:extLst>
          </p:cNvPr>
          <p:cNvSpPr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B1D265-8E4A-A24B-8968-3BE040EFBB0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72850" y="4356225"/>
            <a:ext cx="548700" cy="3936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E0164F-FCE5-F645-9048-32BC59A6FF96}"/>
              </a:ext>
            </a:extLst>
          </p:cNvPr>
          <p:cNvSpPr/>
          <p:nvPr/>
        </p:nvSpPr>
        <p:spPr>
          <a:xfrm>
            <a:off x="889686" y="393475"/>
            <a:ext cx="7860714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hape 128">
            <a:extLst>
              <a:ext uri="{FF2B5EF4-FFF2-40B4-BE49-F238E27FC236}">
                <a16:creationId xmlns:a16="http://schemas.microsoft.com/office/drawing/2014/main" id="{9E4F9AAB-2642-3643-B5AF-925E328C5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MISSION DESIGN CHARACTERISTICS</a:t>
            </a:r>
            <a:endParaRPr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AFE356-1BDB-0A40-B3E4-085E332C9BAE}"/>
              </a:ext>
            </a:extLst>
          </p:cNvPr>
          <p:cNvSpPr/>
          <p:nvPr/>
        </p:nvSpPr>
        <p:spPr>
          <a:xfrm>
            <a:off x="7925096" y="393475"/>
            <a:ext cx="828700" cy="806700"/>
          </a:xfrm>
          <a:prstGeom prst="rect">
            <a:avLst/>
          </a:prstGeom>
          <a:solidFill>
            <a:srgbClr val="FFD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Shape 131">
            <a:extLst>
              <a:ext uri="{FF2B5EF4-FFF2-40B4-BE49-F238E27FC236}">
                <a16:creationId xmlns:a16="http://schemas.microsoft.com/office/drawing/2014/main" id="{188B763A-F0C3-7C48-A7C2-808125D9DC11}"/>
              </a:ext>
            </a:extLst>
          </p:cNvPr>
          <p:cNvGrpSpPr/>
          <p:nvPr/>
        </p:nvGrpSpPr>
        <p:grpSpPr>
          <a:xfrm>
            <a:off x="8180944" y="637329"/>
            <a:ext cx="336534" cy="318981"/>
            <a:chOff x="5300400" y="3670175"/>
            <a:chExt cx="421300" cy="399325"/>
          </a:xfrm>
        </p:grpSpPr>
        <p:sp>
          <p:nvSpPr>
            <p:cNvPr id="16" name="Shape 132">
              <a:extLst>
                <a:ext uri="{FF2B5EF4-FFF2-40B4-BE49-F238E27FC236}">
                  <a16:creationId xmlns:a16="http://schemas.microsoft.com/office/drawing/2014/main" id="{ECAFDC6E-E09C-9C4E-8D8D-5AFBA9378F54}"/>
                </a:ext>
              </a:extLst>
            </p:cNvPr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0" t="0" r="0" b="0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33">
              <a:extLst>
                <a:ext uri="{FF2B5EF4-FFF2-40B4-BE49-F238E27FC236}">
                  <a16:creationId xmlns:a16="http://schemas.microsoft.com/office/drawing/2014/main" id="{54DF5482-C8EF-F044-9ECA-F9C9D2EDD4A5}"/>
                </a:ext>
              </a:extLst>
            </p:cNvPr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0" t="0" r="0" b="0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134">
              <a:extLst>
                <a:ext uri="{FF2B5EF4-FFF2-40B4-BE49-F238E27FC236}">
                  <a16:creationId xmlns:a16="http://schemas.microsoft.com/office/drawing/2014/main" id="{DEE28451-D1A7-BF47-8EFC-7B6DB65E0456}"/>
                </a:ext>
              </a:extLst>
            </p:cNvPr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0" t="0" r="0" b="0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35">
              <a:extLst>
                <a:ext uri="{FF2B5EF4-FFF2-40B4-BE49-F238E27FC236}">
                  <a16:creationId xmlns:a16="http://schemas.microsoft.com/office/drawing/2014/main" id="{D11C5696-1DF6-7349-9FA6-BD0DC31D7F4F}"/>
                </a:ext>
              </a:extLst>
            </p:cNvPr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0" t="0" r="0" b="0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136">
              <a:extLst>
                <a:ext uri="{FF2B5EF4-FFF2-40B4-BE49-F238E27FC236}">
                  <a16:creationId xmlns:a16="http://schemas.microsoft.com/office/drawing/2014/main" id="{28269A83-5CE7-BC48-BB37-7E3D580C6F0E}"/>
                </a:ext>
              </a:extLst>
            </p:cNvPr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0" t="0" r="0" b="0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hape 150">
                <a:extLst>
                  <a:ext uri="{FF2B5EF4-FFF2-40B4-BE49-F238E27FC236}">
                    <a16:creationId xmlns:a16="http://schemas.microsoft.com/office/drawing/2014/main" id="{A7C17362-E090-CD4F-9887-4825F966B3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55200" y="1350000"/>
                <a:ext cx="3258538" cy="36003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numCol="1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9pPr>
              </a:lstStyle>
              <a:p>
                <a:pPr marL="63500" lvl="0">
                  <a:spcBef>
                    <a:spcPts val="600"/>
                  </a:spcBef>
                  <a:buSzPts val="2600"/>
                </a:pPr>
                <a:r>
                  <a:rPr lang="en-US" sz="2200" dirty="0">
                    <a:solidFill>
                      <a:srgbClr val="666666"/>
                    </a:solidFill>
                  </a:rPr>
                  <a:t>Small Satellite</a:t>
                </a:r>
              </a:p>
              <a:p>
                <a:pPr marL="63500" lvl="0">
                  <a:spcBef>
                    <a:spcPts val="600"/>
                  </a:spcBef>
                  <a:buSzPts val="2600"/>
                </a:pPr>
                <a:r>
                  <a:rPr lang="en-US" sz="2200" b="0" dirty="0">
                    <a:solidFill>
                      <a:srgbClr val="666666"/>
                    </a:solidFill>
                  </a:rPr>
                  <a:t>Mass: 110 kg </a:t>
                </a:r>
              </a:p>
              <a:p>
                <a:pPr marL="63500" lvl="0">
                  <a:spcBef>
                    <a:spcPts val="600"/>
                  </a:spcBef>
                  <a:buSzPts val="2600"/>
                </a:pPr>
                <a:r>
                  <a:rPr lang="en-US" sz="2200" b="0" dirty="0">
                    <a:solidFill>
                      <a:srgbClr val="666666"/>
                    </a:solidFill>
                  </a:rPr>
                  <a:t>Drag Area: 10 m</a:t>
                </a:r>
                <a:r>
                  <a:rPr lang="en-US" sz="2200" b="0" baseline="30000" dirty="0">
                    <a:solidFill>
                      <a:srgbClr val="666666"/>
                    </a:solidFill>
                  </a:rPr>
                  <a:t>2</a:t>
                </a:r>
                <a:endParaRPr lang="en-US" sz="2200" b="0" dirty="0">
                  <a:solidFill>
                    <a:srgbClr val="666666"/>
                  </a:solidFill>
                </a:endParaRPr>
              </a:p>
              <a:p>
                <a:pPr marL="63500" lvl="0">
                  <a:spcBef>
                    <a:spcPts val="600"/>
                  </a:spcBef>
                  <a:buSzPts val="2600"/>
                </a:pPr>
                <a:r>
                  <a:rPr lang="en-US" sz="2200" b="0" dirty="0">
                    <a:solidFill>
                      <a:srgbClr val="666666"/>
                    </a:solidFill>
                  </a:rPr>
                  <a:t>C</a:t>
                </a:r>
                <a:r>
                  <a:rPr lang="en-US" sz="2200" b="0" baseline="-25000" dirty="0">
                    <a:solidFill>
                      <a:srgbClr val="666666"/>
                    </a:solidFill>
                  </a:rPr>
                  <a:t>D</a:t>
                </a:r>
                <a:r>
                  <a:rPr lang="en-US" sz="2200" b="0" dirty="0">
                    <a:solidFill>
                      <a:srgbClr val="666666"/>
                    </a:solidFill>
                  </a:rPr>
                  <a:t>: 1.2</a:t>
                </a:r>
              </a:p>
              <a:p>
                <a:pPr marL="63500" lvl="0">
                  <a:spcBef>
                    <a:spcPts val="600"/>
                  </a:spcBef>
                  <a:buSzPts val="2600"/>
                </a:pPr>
                <a:endParaRPr lang="en-US" sz="2200" b="0" i="1" dirty="0">
                  <a:solidFill>
                    <a:srgbClr val="666666"/>
                  </a:solidFill>
                  <a:latin typeface="Cambria Math" panose="02040503050406030204" pitchFamily="18" charset="0"/>
                </a:endParaRPr>
              </a:p>
              <a:p>
                <a:pPr marL="63500" lvl="0">
                  <a:spcBef>
                    <a:spcPts val="600"/>
                  </a:spcBef>
                  <a:buSzPts val="2600"/>
                </a:pPr>
                <a:r>
                  <a:rPr lang="en-US" sz="2200" dirty="0">
                    <a:solidFill>
                      <a:srgbClr val="666666"/>
                    </a:solidFill>
                  </a:rPr>
                  <a:t>Keplerian Trajectory </a:t>
                </a:r>
              </a:p>
              <a:p>
                <a:pPr marL="63500" lvl="0">
                  <a:spcBef>
                    <a:spcPts val="600"/>
                  </a:spcBef>
                  <a:buSzPts val="2600"/>
                </a:pPr>
                <a:r>
                  <a:rPr lang="en-US" sz="2200" dirty="0">
                    <a:solidFill>
                      <a:srgbClr val="666666"/>
                    </a:solidFill>
                  </a:rPr>
                  <a:t>Simulator (2-bodies)</a:t>
                </a:r>
                <a:endParaRPr lang="en-US" sz="2200" b="0" i="1" dirty="0">
                  <a:solidFill>
                    <a:srgbClr val="666666"/>
                  </a:solidFill>
                  <a:latin typeface="Cambria Math" panose="02040503050406030204" pitchFamily="18" charset="0"/>
                </a:endParaRPr>
              </a:p>
              <a:p>
                <a:pPr marL="63500" lvl="0">
                  <a:spcBef>
                    <a:spcPts val="600"/>
                  </a:spcBef>
                  <a:buSzPts val="26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22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2200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sz="2200" b="0" i="1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b="0" i="1">
                                  <a:solidFill>
                                    <a:srgbClr val="66666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</m:acc>
                        </m:e>
                        <m:sup>
                          <m:r>
                            <a:rPr lang="en-US" sz="22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rgbClr val="666666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666666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600" b="0" dirty="0">
                  <a:solidFill>
                    <a:schemeClr val="tx1"/>
                  </a:solidFill>
                </a:endParaRPr>
              </a:p>
              <a:p>
                <a:pPr algn="r"/>
                <a:endParaRPr lang="it-IT" sz="2600" b="0" dirty="0">
                  <a:solidFill>
                    <a:schemeClr val="tx1"/>
                  </a:solidFill>
                </a:endParaRPr>
              </a:p>
              <a:p>
                <a:pPr algn="r"/>
                <a:endParaRPr lang="it-IT" sz="2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Shape 150">
                <a:extLst>
                  <a:ext uri="{FF2B5EF4-FFF2-40B4-BE49-F238E27FC236}">
                    <a16:creationId xmlns:a16="http://schemas.microsoft.com/office/drawing/2014/main" id="{A7C17362-E090-CD4F-9887-4825F966B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200" y="1350000"/>
                <a:ext cx="3258538" cy="36003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hape 150">
            <a:extLst>
              <a:ext uri="{FF2B5EF4-FFF2-40B4-BE49-F238E27FC236}">
                <a16:creationId xmlns:a16="http://schemas.microsoft.com/office/drawing/2014/main" id="{FFC33D99-2E83-094F-BED7-546285BCCDE4}"/>
              </a:ext>
            </a:extLst>
          </p:cNvPr>
          <p:cNvSpPr txBox="1">
            <a:spLocks/>
          </p:cNvSpPr>
          <p:nvPr/>
        </p:nvSpPr>
        <p:spPr>
          <a:xfrm>
            <a:off x="4813738" y="1350000"/>
            <a:ext cx="3258538" cy="3600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63500" lvl="0">
              <a:spcBef>
                <a:spcPts val="600"/>
              </a:spcBef>
              <a:buSzPts val="2600"/>
            </a:pPr>
            <a:r>
              <a:rPr lang="en-US" sz="2200" dirty="0" err="1">
                <a:solidFill>
                  <a:srgbClr val="666666"/>
                </a:solidFill>
              </a:rPr>
              <a:t>Aeroassist</a:t>
            </a:r>
            <a:r>
              <a:rPr lang="en-US" sz="2200" dirty="0">
                <a:solidFill>
                  <a:srgbClr val="666666"/>
                </a:solidFill>
              </a:rPr>
              <a:t> Simulator</a:t>
            </a:r>
          </a:p>
          <a:p>
            <a:pPr marL="63500" lvl="0">
              <a:spcBef>
                <a:spcPts val="600"/>
              </a:spcBef>
              <a:buSzPts val="2600"/>
            </a:pPr>
            <a:r>
              <a:rPr lang="en-US" sz="2200" b="0" dirty="0">
                <a:solidFill>
                  <a:srgbClr val="666666"/>
                </a:solidFill>
              </a:rPr>
              <a:t>3 DOF equations of motion. Numeric simulation integrated using a forth order Runge-</a:t>
            </a:r>
            <a:r>
              <a:rPr lang="en-US" sz="2200" b="0" dirty="0" err="1">
                <a:solidFill>
                  <a:srgbClr val="666666"/>
                </a:solidFill>
              </a:rPr>
              <a:t>Kutta</a:t>
            </a:r>
            <a:r>
              <a:rPr lang="en-US" sz="2200" b="0" dirty="0">
                <a:solidFill>
                  <a:srgbClr val="666666"/>
                </a:solidFill>
              </a:rPr>
              <a:t> scheme. </a:t>
            </a:r>
          </a:p>
          <a:p>
            <a:pPr marL="63500" lvl="0">
              <a:spcBef>
                <a:spcPts val="600"/>
              </a:spcBef>
              <a:buSzPts val="2600"/>
            </a:pPr>
            <a:r>
              <a:rPr lang="en-US" sz="2200" b="0" dirty="0">
                <a:solidFill>
                  <a:srgbClr val="666666"/>
                </a:solidFill>
              </a:rPr>
              <a:t>Density model: Mars-Gram 2010 </a:t>
            </a:r>
            <a:endParaRPr lang="it-IT" sz="2600" b="0" dirty="0">
              <a:solidFill>
                <a:schemeClr val="tx1"/>
              </a:solidFill>
            </a:endParaRPr>
          </a:p>
          <a:p>
            <a:pPr algn="r"/>
            <a:endParaRPr lang="it-IT" sz="2600" b="0" dirty="0">
              <a:solidFill>
                <a:schemeClr val="tx1"/>
              </a:solidFill>
            </a:endParaRPr>
          </a:p>
          <a:p>
            <a:pPr algn="r"/>
            <a:endParaRPr lang="it-IT" sz="2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94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3B097C-7E01-9942-B581-46B2BB3B1942}"/>
              </a:ext>
            </a:extLst>
          </p:cNvPr>
          <p:cNvSpPr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B1D265-8E4A-A24B-8968-3BE040EFBB0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72850" y="4356225"/>
            <a:ext cx="548700" cy="3936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E0164F-FCE5-F645-9048-32BC59A6FF96}"/>
              </a:ext>
            </a:extLst>
          </p:cNvPr>
          <p:cNvSpPr/>
          <p:nvPr/>
        </p:nvSpPr>
        <p:spPr>
          <a:xfrm>
            <a:off x="889686" y="393475"/>
            <a:ext cx="7860714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hape 128">
            <a:extLst>
              <a:ext uri="{FF2B5EF4-FFF2-40B4-BE49-F238E27FC236}">
                <a16:creationId xmlns:a16="http://schemas.microsoft.com/office/drawing/2014/main" id="{9E4F9AAB-2642-3643-B5AF-925E328C5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REINFORCEMENT LEARNING</a:t>
            </a:r>
            <a:endParaRPr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AFE356-1BDB-0A40-B3E4-085E332C9BAE}"/>
              </a:ext>
            </a:extLst>
          </p:cNvPr>
          <p:cNvSpPr/>
          <p:nvPr/>
        </p:nvSpPr>
        <p:spPr>
          <a:xfrm>
            <a:off x="7925096" y="393475"/>
            <a:ext cx="828700" cy="806700"/>
          </a:xfrm>
          <a:prstGeom prst="rect">
            <a:avLst/>
          </a:prstGeom>
          <a:solidFill>
            <a:srgbClr val="FFD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Shape 131">
            <a:extLst>
              <a:ext uri="{FF2B5EF4-FFF2-40B4-BE49-F238E27FC236}">
                <a16:creationId xmlns:a16="http://schemas.microsoft.com/office/drawing/2014/main" id="{188B763A-F0C3-7C48-A7C2-808125D9DC11}"/>
              </a:ext>
            </a:extLst>
          </p:cNvPr>
          <p:cNvGrpSpPr/>
          <p:nvPr/>
        </p:nvGrpSpPr>
        <p:grpSpPr>
          <a:xfrm>
            <a:off x="8180944" y="637329"/>
            <a:ext cx="336534" cy="318981"/>
            <a:chOff x="5300400" y="3670175"/>
            <a:chExt cx="421300" cy="399325"/>
          </a:xfrm>
        </p:grpSpPr>
        <p:sp>
          <p:nvSpPr>
            <p:cNvPr id="16" name="Shape 132">
              <a:extLst>
                <a:ext uri="{FF2B5EF4-FFF2-40B4-BE49-F238E27FC236}">
                  <a16:creationId xmlns:a16="http://schemas.microsoft.com/office/drawing/2014/main" id="{ECAFDC6E-E09C-9C4E-8D8D-5AFBA9378F54}"/>
                </a:ext>
              </a:extLst>
            </p:cNvPr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0" t="0" r="0" b="0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33">
              <a:extLst>
                <a:ext uri="{FF2B5EF4-FFF2-40B4-BE49-F238E27FC236}">
                  <a16:creationId xmlns:a16="http://schemas.microsoft.com/office/drawing/2014/main" id="{54DF5482-C8EF-F044-9ECA-F9C9D2EDD4A5}"/>
                </a:ext>
              </a:extLst>
            </p:cNvPr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0" t="0" r="0" b="0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134">
              <a:extLst>
                <a:ext uri="{FF2B5EF4-FFF2-40B4-BE49-F238E27FC236}">
                  <a16:creationId xmlns:a16="http://schemas.microsoft.com/office/drawing/2014/main" id="{DEE28451-D1A7-BF47-8EFC-7B6DB65E0456}"/>
                </a:ext>
              </a:extLst>
            </p:cNvPr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0" t="0" r="0" b="0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35">
              <a:extLst>
                <a:ext uri="{FF2B5EF4-FFF2-40B4-BE49-F238E27FC236}">
                  <a16:creationId xmlns:a16="http://schemas.microsoft.com/office/drawing/2014/main" id="{D11C5696-1DF6-7349-9FA6-BD0DC31D7F4F}"/>
                </a:ext>
              </a:extLst>
            </p:cNvPr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0" t="0" r="0" b="0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136">
              <a:extLst>
                <a:ext uri="{FF2B5EF4-FFF2-40B4-BE49-F238E27FC236}">
                  <a16:creationId xmlns:a16="http://schemas.microsoft.com/office/drawing/2014/main" id="{28269A83-5CE7-BC48-BB37-7E3D580C6F0E}"/>
                </a:ext>
              </a:extLst>
            </p:cNvPr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0" t="0" r="0" b="0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hape 150">
                <a:extLst>
                  <a:ext uri="{FF2B5EF4-FFF2-40B4-BE49-F238E27FC236}">
                    <a16:creationId xmlns:a16="http://schemas.microsoft.com/office/drawing/2014/main" id="{A7C17362-E090-CD4F-9887-4825F966B3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55200" y="1350000"/>
                <a:ext cx="6961800" cy="409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9pPr>
              </a:lstStyle>
              <a:p>
                <a:endParaRPr lang="it-IT" sz="2600" b="0" dirty="0">
                  <a:solidFill>
                    <a:srgbClr val="666666"/>
                  </a:solidFill>
                </a:endParaRPr>
              </a:p>
              <a:p>
                <a:endParaRPr lang="it-IT" sz="2600" b="0" dirty="0">
                  <a:solidFill>
                    <a:srgbClr val="666666"/>
                  </a:solidFill>
                </a:endParaRPr>
              </a:p>
              <a:p>
                <a:pPr marL="457200" lvl="0" indent="-393700">
                  <a:spcBef>
                    <a:spcPts val="600"/>
                  </a:spcBef>
                  <a:buSzPts val="2600"/>
                  <a:buChar char="▪"/>
                </a:pPr>
                <a:endParaRPr lang="it-IT" sz="2600" b="0" dirty="0">
                  <a:solidFill>
                    <a:srgbClr val="666666"/>
                  </a:solidFill>
                </a:endParaRPr>
              </a:p>
              <a:p>
                <a:pPr marL="457200" lvl="0" indent="-393700">
                  <a:spcBef>
                    <a:spcPts val="600"/>
                  </a:spcBef>
                  <a:buSzPts val="2600"/>
                  <a:buChar char="▪"/>
                </a:pPr>
                <a:r>
                  <a:rPr lang="en-US" sz="2200" b="0" dirty="0">
                    <a:solidFill>
                      <a:srgbClr val="666666"/>
                    </a:solidFill>
                  </a:rPr>
                  <a:t>Markov Decision Process (stochastic):</a:t>
                </a:r>
              </a:p>
              <a:p>
                <a:pPr marL="63500" lvl="0">
                  <a:spcBef>
                    <a:spcPts val="600"/>
                  </a:spcBef>
                  <a:buSzPts val="2600"/>
                </a:pPr>
                <a:r>
                  <a:rPr lang="en-US" sz="2200" dirty="0">
                    <a:solidFill>
                      <a:srgbClr val="5F5F5F"/>
                    </a:solidFill>
                  </a:rPr>
                  <a:t>		&lt;S, A,P </a:t>
                </a:r>
                <a:r>
                  <a:rPr lang="en-US" sz="2200" baseline="30000" dirty="0">
                    <a:solidFill>
                      <a:srgbClr val="5F5F5F"/>
                    </a:solidFill>
                  </a:rPr>
                  <a:t>a</a:t>
                </a:r>
                <a:r>
                  <a:rPr lang="en-US" sz="2200" baseline="-25000" dirty="0">
                    <a:solidFill>
                      <a:srgbClr val="5F5F5F"/>
                    </a:solidFill>
                  </a:rPr>
                  <a:t>ss’</a:t>
                </a:r>
                <a:r>
                  <a:rPr lang="en-US" sz="2200" dirty="0">
                    <a:solidFill>
                      <a:srgbClr val="5F5F5F"/>
                    </a:solidFill>
                  </a:rPr>
                  <a:t>, R </a:t>
                </a:r>
                <a:r>
                  <a:rPr lang="en-US" sz="2200" baseline="30000" dirty="0">
                    <a:solidFill>
                      <a:srgbClr val="5F5F5F"/>
                    </a:solidFill>
                  </a:rPr>
                  <a:t>a</a:t>
                </a:r>
                <a:r>
                  <a:rPr lang="en-US" sz="2200" baseline="-25000" dirty="0">
                    <a:solidFill>
                      <a:srgbClr val="5F5F5F"/>
                    </a:solidFill>
                  </a:rPr>
                  <a:t>ss’</a:t>
                </a:r>
                <a:r>
                  <a:rPr lang="en-US" sz="2200" dirty="0">
                    <a:solidFill>
                      <a:srgbClr val="5F5F5F"/>
                    </a:solidFill>
                  </a:rPr>
                  <a:t>, </a:t>
                </a:r>
                <a:r>
                  <a:rPr lang="en-US" sz="2200" dirty="0" err="1">
                    <a:solidFill>
                      <a:srgbClr val="5F5F5F"/>
                    </a:solidFill>
                  </a:rPr>
                  <a:t>γ</a:t>
                </a:r>
                <a:r>
                  <a:rPr lang="en-US" sz="2200" dirty="0">
                    <a:solidFill>
                      <a:srgbClr val="5F5F5F"/>
                    </a:solidFill>
                  </a:rPr>
                  <a:t> &gt; </a:t>
                </a:r>
                <a:endParaRPr lang="en-US" sz="2200" b="0" dirty="0">
                  <a:solidFill>
                    <a:srgbClr val="5F5F5F"/>
                  </a:solidFill>
                </a:endParaRPr>
              </a:p>
              <a:p>
                <a:pPr marL="63500" lvl="0">
                  <a:spcBef>
                    <a:spcPts val="600"/>
                  </a:spcBef>
                  <a:buSzPts val="2600"/>
                </a:pPr>
                <a:r>
                  <a:rPr lang="en-US" sz="2000" b="0" dirty="0">
                    <a:solidFill>
                      <a:srgbClr val="666666"/>
                    </a:solidFill>
                  </a:rPr>
                  <a:t>S = state space (apoapsis radius)</a:t>
                </a:r>
              </a:p>
              <a:p>
                <a:pPr marL="63500" lvl="0">
                  <a:spcBef>
                    <a:spcPts val="600"/>
                  </a:spcBef>
                  <a:buSzPts val="2600"/>
                </a:pPr>
                <a:r>
                  <a:rPr lang="en-US" sz="2000" b="0" dirty="0">
                    <a:solidFill>
                      <a:srgbClr val="5F5F5F"/>
                    </a:solidFill>
                  </a:rPr>
                  <a:t>A = action space (periapsis altitude)</a:t>
                </a:r>
              </a:p>
              <a:p>
                <a:pPr marL="63500" lvl="0">
                  <a:spcBef>
                    <a:spcPts val="600"/>
                  </a:spcBef>
                  <a:buSzPts val="2600"/>
                </a:pPr>
                <a:r>
                  <a:rPr lang="en-US" sz="2000" b="0" dirty="0">
                    <a:solidFill>
                      <a:srgbClr val="5F5F5F"/>
                    </a:solidFill>
                  </a:rPr>
                  <a:t>P </a:t>
                </a:r>
                <a:r>
                  <a:rPr lang="en-US" sz="2000" b="0" baseline="30000" dirty="0">
                    <a:solidFill>
                      <a:srgbClr val="5F5F5F"/>
                    </a:solidFill>
                  </a:rPr>
                  <a:t>a</a:t>
                </a:r>
                <a:r>
                  <a:rPr lang="en-US" sz="2000" b="0" baseline="-25000" dirty="0">
                    <a:solidFill>
                      <a:srgbClr val="5F5F5F"/>
                    </a:solidFill>
                  </a:rPr>
                  <a:t>ss =</a:t>
                </a:r>
                <a:r>
                  <a:rPr lang="en-US" sz="2000" b="0" dirty="0">
                    <a:solidFill>
                      <a:srgbClr val="5F5F5F"/>
                    </a:solidFill>
                  </a:rPr>
                  <a:t>=probability of getting into s′ after a from s</a:t>
                </a:r>
              </a:p>
              <a:p>
                <a:pPr marL="63500" lvl="0">
                  <a:spcBef>
                    <a:spcPts val="600"/>
                  </a:spcBef>
                  <a:buSzPts val="2600"/>
                </a:pPr>
                <a:r>
                  <a:rPr lang="en-US" sz="2000" b="0" dirty="0">
                    <a:solidFill>
                      <a:srgbClr val="5F5F5F"/>
                    </a:solidFill>
                  </a:rPr>
                  <a:t>R </a:t>
                </a:r>
                <a:r>
                  <a:rPr lang="en-US" sz="2000" b="0" baseline="30000" dirty="0">
                    <a:solidFill>
                      <a:srgbClr val="5F5F5F"/>
                    </a:solidFill>
                  </a:rPr>
                  <a:t>a</a:t>
                </a:r>
                <a:r>
                  <a:rPr lang="en-US" sz="2000" b="0" baseline="-25000" dirty="0">
                    <a:solidFill>
                      <a:srgbClr val="5F5F5F"/>
                    </a:solidFill>
                  </a:rPr>
                  <a:t>ss’  </a:t>
                </a:r>
                <a:r>
                  <a:rPr lang="en-US" sz="2000" b="0" dirty="0">
                    <a:solidFill>
                      <a:srgbClr val="5F5F5F"/>
                    </a:solidFill>
                  </a:rPr>
                  <a:t>=expected reward from s to s’  after a </a:t>
                </a:r>
              </a:p>
              <a:p>
                <a:pPr marL="457200" lvl="0" indent="-393700">
                  <a:buSzPts val="2600"/>
                  <a:buChar char="▪"/>
                </a:pPr>
                <a:r>
                  <a:rPr lang="it-IT" sz="2200" b="0" dirty="0" err="1">
                    <a:solidFill>
                      <a:srgbClr val="666666"/>
                    </a:solidFill>
                  </a:rPr>
                  <a:t>Find</a:t>
                </a:r>
                <a:r>
                  <a:rPr lang="it-IT" sz="2200" b="0" dirty="0">
                    <a:solidFill>
                      <a:srgbClr val="666666"/>
                    </a:solidFill>
                  </a:rPr>
                  <a:t> policy</a:t>
                </a:r>
                <a:r>
                  <a:rPr lang="it-IT" sz="2200" b="0" dirty="0">
                    <a:solidFill>
                      <a:srgbClr val="5F5F5F"/>
                    </a:solidFill>
                  </a:rPr>
                  <a:t> </a:t>
                </a:r>
                <a:r>
                  <a:rPr lang="en-US" sz="2200" b="0" dirty="0">
                    <a:solidFill>
                      <a:srgbClr val="5F5F5F"/>
                    </a:solidFill>
                  </a:rPr>
                  <a:t>π</a:t>
                </a:r>
                <a:r>
                  <a:rPr lang="en-US" sz="2200" b="0" baseline="30000" dirty="0">
                    <a:solidFill>
                      <a:srgbClr val="5F5F5F"/>
                    </a:solidFill>
                  </a:rPr>
                  <a:t>*  </a:t>
                </a:r>
                <a:r>
                  <a:rPr lang="it-IT" sz="2200" b="0" dirty="0" err="1">
                    <a:solidFill>
                      <a:srgbClr val="666666"/>
                    </a:solidFill>
                  </a:rPr>
                  <a:t>through</a:t>
                </a:r>
                <a:r>
                  <a:rPr lang="it-IT" sz="2200" b="0" dirty="0">
                    <a:solidFill>
                      <a:srgbClr val="666666"/>
                    </a:solidFill>
                  </a:rPr>
                  <a:t> </a:t>
                </a:r>
                <a:r>
                  <a:rPr lang="it-IT" sz="2200" b="0" dirty="0" err="1">
                    <a:solidFill>
                      <a:srgbClr val="666666"/>
                    </a:solidFill>
                  </a:rPr>
                  <a:t>iteration</a:t>
                </a:r>
                <a:r>
                  <a:rPr lang="it-IT" sz="2200" b="0" dirty="0">
                    <a:solidFill>
                      <a:srgbClr val="666666"/>
                    </a:solidFill>
                  </a:rPr>
                  <a:t> </a:t>
                </a:r>
                <a:r>
                  <a:rPr lang="it-IT" sz="2200" b="0" dirty="0" err="1">
                    <a:solidFill>
                      <a:srgbClr val="666666"/>
                    </a:solidFill>
                  </a:rPr>
                  <a:t>Bellman</a:t>
                </a:r>
                <a:r>
                  <a:rPr lang="it-IT" sz="2200" b="0" dirty="0">
                    <a:solidFill>
                      <a:srgbClr val="666666"/>
                    </a:solidFill>
                  </a:rPr>
                  <a:t> </a:t>
                </a:r>
                <a:r>
                  <a:rPr lang="it-IT" sz="2200" b="0" dirty="0" err="1">
                    <a:solidFill>
                      <a:srgbClr val="666666"/>
                    </a:solidFill>
                  </a:rPr>
                  <a:t>eq</a:t>
                </a:r>
                <a:r>
                  <a:rPr lang="it-IT" sz="2200" b="0" dirty="0">
                    <a:solidFill>
                      <a:srgbClr val="666666"/>
                    </a:solidFill>
                  </a:rPr>
                  <a:t>.</a:t>
                </a:r>
              </a:p>
              <a:p>
                <a:pPr marL="63500" lvl="0">
                  <a:buSzPts val="26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600" b="0" i="1" smtClean="0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it-IT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600" b="0" i="1">
                          <a:solidFill>
                            <a:srgbClr val="5F5F5F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it-IT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it-IT" sz="2600" b="0" i="1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600" b="0" i="1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it-IT" sz="2600" b="0" i="1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600" b="0" i="1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sSup>
                                <m:sSupPr>
                                  <m:ctrlPr>
                                    <a:rPr lang="it-IT" sz="2600" b="0" i="1">
                                      <a:solidFill>
                                        <a:srgbClr val="5F5F5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>
                                      <a:solidFill>
                                        <a:srgbClr val="5F5F5F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600" b="0" i="1">
                                      <a:solidFill>
                                        <a:srgbClr val="5F5F5F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2600" b="0" i="1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600" b="0" i="1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600" b="0" i="1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600" b="0" i="1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sSubSup>
                            <m:sSubSupPr>
                              <m:ctrlPr>
                                <a:rPr lang="it-IT" sz="2600" b="0" i="1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600" b="0" i="1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sSup>
                                <m:sSupPr>
                                  <m:ctrlPr>
                                    <a:rPr lang="it-IT" sz="2600" b="0" i="1">
                                      <a:solidFill>
                                        <a:srgbClr val="5F5F5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b="0" i="1">
                                      <a:solidFill>
                                        <a:srgbClr val="5F5F5F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600" b="0" i="1">
                                      <a:solidFill>
                                        <a:srgbClr val="5F5F5F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2600" b="0" i="1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bSup>
                        </m:e>
                      </m:nary>
                      <m:r>
                        <a:rPr lang="en-US" sz="2600" b="0" i="1">
                          <a:solidFill>
                            <a:srgbClr val="5F5F5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600" b="0" i="1">
                          <a:solidFill>
                            <a:srgbClr val="5F5F5F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it-IT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e>
                        <m:sub>
                          <m:sSup>
                            <m:sSupPr>
                              <m:ctrlPr>
                                <a:rPr lang="it-IT" sz="2600" b="0" i="1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600" b="0" i="1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sSup>
                        <m:sSupPr>
                          <m:ctrlPr>
                            <a:rPr lang="it-IT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600" b="0" i="1">
                          <a:solidFill>
                            <a:srgbClr val="5F5F5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it-IT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600" b="0" i="1">
                          <a:solidFill>
                            <a:srgbClr val="5F5F5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it-IT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600" b="0" i="1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600" b="0" i="1">
                          <a:solidFill>
                            <a:srgbClr val="5F5F5F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it-IT" sz="2600" b="0" dirty="0">
                  <a:solidFill>
                    <a:schemeClr val="tx1"/>
                  </a:solidFill>
                </a:endParaRPr>
              </a:p>
              <a:p>
                <a:pPr algn="r"/>
                <a:endParaRPr lang="it-IT" sz="2600" b="0" dirty="0">
                  <a:solidFill>
                    <a:schemeClr val="tx1"/>
                  </a:solidFill>
                </a:endParaRPr>
              </a:p>
              <a:p>
                <a:pPr algn="r"/>
                <a:endParaRPr lang="it-IT" sz="2600" b="0" dirty="0">
                  <a:solidFill>
                    <a:schemeClr val="tx1"/>
                  </a:solidFill>
                </a:endParaRPr>
              </a:p>
              <a:p>
                <a:pPr algn="r"/>
                <a:endParaRPr lang="it-IT" sz="2600" b="0" dirty="0">
                  <a:solidFill>
                    <a:schemeClr val="tx1"/>
                  </a:solidFill>
                </a:endParaRPr>
              </a:p>
              <a:p>
                <a:pPr algn="r"/>
                <a:endParaRPr lang="it-IT" sz="2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Shape 150">
                <a:extLst>
                  <a:ext uri="{FF2B5EF4-FFF2-40B4-BE49-F238E27FC236}">
                    <a16:creationId xmlns:a16="http://schemas.microsoft.com/office/drawing/2014/main" id="{A7C17362-E090-CD4F-9887-4825F966B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200" y="1350000"/>
                <a:ext cx="6961800" cy="4090800"/>
              </a:xfrm>
              <a:prstGeom prst="rect">
                <a:avLst/>
              </a:prstGeom>
              <a:blipFill>
                <a:blip r:embed="rId4"/>
                <a:stretch>
                  <a:fillRect l="-727" t="-310" b="-39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Shape 178">
            <a:extLst>
              <a:ext uri="{FF2B5EF4-FFF2-40B4-BE49-F238E27FC236}">
                <a16:creationId xmlns:a16="http://schemas.microsoft.com/office/drawing/2014/main" id="{C5C3E6EE-E84E-824A-9A75-830CDA2B413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0839" y="1272510"/>
            <a:ext cx="2541722" cy="1841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985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3B097C-7E01-9942-B581-46B2BB3B1942}"/>
              </a:ext>
            </a:extLst>
          </p:cNvPr>
          <p:cNvSpPr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B1D265-8E4A-A24B-8968-3BE040EFBB0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72850" y="4356225"/>
            <a:ext cx="548700" cy="3936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E0164F-FCE5-F645-9048-32BC59A6FF96}"/>
              </a:ext>
            </a:extLst>
          </p:cNvPr>
          <p:cNvSpPr/>
          <p:nvPr/>
        </p:nvSpPr>
        <p:spPr>
          <a:xfrm>
            <a:off x="889686" y="393475"/>
            <a:ext cx="7860714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hape 128">
            <a:extLst>
              <a:ext uri="{FF2B5EF4-FFF2-40B4-BE49-F238E27FC236}">
                <a16:creationId xmlns:a16="http://schemas.microsoft.com/office/drawing/2014/main" id="{9E4F9AAB-2642-3643-B5AF-925E328C5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MDP</a:t>
            </a:r>
            <a:endParaRPr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AFE356-1BDB-0A40-B3E4-085E332C9BAE}"/>
              </a:ext>
            </a:extLst>
          </p:cNvPr>
          <p:cNvSpPr/>
          <p:nvPr/>
        </p:nvSpPr>
        <p:spPr>
          <a:xfrm>
            <a:off x="7925096" y="393475"/>
            <a:ext cx="828700" cy="806700"/>
          </a:xfrm>
          <a:prstGeom prst="rect">
            <a:avLst/>
          </a:prstGeom>
          <a:solidFill>
            <a:srgbClr val="FFD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Shape 131">
            <a:extLst>
              <a:ext uri="{FF2B5EF4-FFF2-40B4-BE49-F238E27FC236}">
                <a16:creationId xmlns:a16="http://schemas.microsoft.com/office/drawing/2014/main" id="{188B763A-F0C3-7C48-A7C2-808125D9DC11}"/>
              </a:ext>
            </a:extLst>
          </p:cNvPr>
          <p:cNvGrpSpPr/>
          <p:nvPr/>
        </p:nvGrpSpPr>
        <p:grpSpPr>
          <a:xfrm>
            <a:off x="8180944" y="637329"/>
            <a:ext cx="336534" cy="318981"/>
            <a:chOff x="5300400" y="3670175"/>
            <a:chExt cx="421300" cy="399325"/>
          </a:xfrm>
        </p:grpSpPr>
        <p:sp>
          <p:nvSpPr>
            <p:cNvPr id="16" name="Shape 132">
              <a:extLst>
                <a:ext uri="{FF2B5EF4-FFF2-40B4-BE49-F238E27FC236}">
                  <a16:creationId xmlns:a16="http://schemas.microsoft.com/office/drawing/2014/main" id="{ECAFDC6E-E09C-9C4E-8D8D-5AFBA9378F54}"/>
                </a:ext>
              </a:extLst>
            </p:cNvPr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0" t="0" r="0" b="0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33">
              <a:extLst>
                <a:ext uri="{FF2B5EF4-FFF2-40B4-BE49-F238E27FC236}">
                  <a16:creationId xmlns:a16="http://schemas.microsoft.com/office/drawing/2014/main" id="{54DF5482-C8EF-F044-9ECA-F9C9D2EDD4A5}"/>
                </a:ext>
              </a:extLst>
            </p:cNvPr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0" t="0" r="0" b="0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134">
              <a:extLst>
                <a:ext uri="{FF2B5EF4-FFF2-40B4-BE49-F238E27FC236}">
                  <a16:creationId xmlns:a16="http://schemas.microsoft.com/office/drawing/2014/main" id="{DEE28451-D1A7-BF47-8EFC-7B6DB65E0456}"/>
                </a:ext>
              </a:extLst>
            </p:cNvPr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0" t="0" r="0" b="0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35">
              <a:extLst>
                <a:ext uri="{FF2B5EF4-FFF2-40B4-BE49-F238E27FC236}">
                  <a16:creationId xmlns:a16="http://schemas.microsoft.com/office/drawing/2014/main" id="{D11C5696-1DF6-7349-9FA6-BD0DC31D7F4F}"/>
                </a:ext>
              </a:extLst>
            </p:cNvPr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0" t="0" r="0" b="0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136">
              <a:extLst>
                <a:ext uri="{FF2B5EF4-FFF2-40B4-BE49-F238E27FC236}">
                  <a16:creationId xmlns:a16="http://schemas.microsoft.com/office/drawing/2014/main" id="{28269A83-5CE7-BC48-BB37-7E3D580C6F0E}"/>
                </a:ext>
              </a:extLst>
            </p:cNvPr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0" t="0" r="0" b="0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Shape 176">
            <a:extLst>
              <a:ext uri="{FF2B5EF4-FFF2-40B4-BE49-F238E27FC236}">
                <a16:creationId xmlns:a16="http://schemas.microsoft.com/office/drawing/2014/main" id="{0C1730C7-B280-5947-AB88-B298F026E1C9}"/>
              </a:ext>
            </a:extLst>
          </p:cNvPr>
          <p:cNvSpPr txBox="1">
            <a:spLocks/>
          </p:cNvSpPr>
          <p:nvPr/>
        </p:nvSpPr>
        <p:spPr>
          <a:xfrm>
            <a:off x="1560175" y="1375225"/>
            <a:ext cx="2317500" cy="3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it-IT" sz="1800" b="1" dirty="0">
                <a:solidFill>
                  <a:srgbClr val="434343"/>
                </a:solidFill>
                <a:latin typeface="Barlow"/>
                <a:sym typeface="Barlow"/>
              </a:rPr>
              <a:t>STATE SPACE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it-IT" sz="1800" dirty="0" err="1">
                <a:solidFill>
                  <a:srgbClr val="434343"/>
                </a:solidFill>
                <a:latin typeface="Barlow"/>
                <a:sym typeface="Barlow"/>
              </a:rPr>
              <a:t>Apoapsis</a:t>
            </a:r>
            <a:r>
              <a:rPr lang="it-IT" sz="1800" dirty="0">
                <a:solidFill>
                  <a:srgbClr val="434343"/>
                </a:solidFill>
                <a:latin typeface="Barlow"/>
                <a:sym typeface="Barlow"/>
              </a:rPr>
              <a:t> </a:t>
            </a:r>
            <a:r>
              <a:rPr lang="it-IT" sz="1800" dirty="0" err="1">
                <a:solidFill>
                  <a:srgbClr val="434343"/>
                </a:solidFill>
                <a:latin typeface="Barlow"/>
                <a:sym typeface="Barlow"/>
              </a:rPr>
              <a:t>radius</a:t>
            </a:r>
            <a:endParaRPr lang="it-IT" sz="1800" dirty="0">
              <a:solidFill>
                <a:srgbClr val="434343"/>
              </a:solidFill>
              <a:latin typeface="Barlow"/>
              <a:sym typeface="Barlow"/>
            </a:endParaRP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it-IT" sz="1800" dirty="0">
                <a:solidFill>
                  <a:srgbClr val="434343"/>
                </a:solidFill>
                <a:latin typeface="Barlow"/>
                <a:sym typeface="Barlow"/>
              </a:rPr>
              <a:t>From 4000 to 400000 km.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it-IT" sz="1800" dirty="0">
                <a:solidFill>
                  <a:srgbClr val="434343"/>
                </a:solidFill>
                <a:latin typeface="Barlow"/>
                <a:sym typeface="Barlow"/>
              </a:rPr>
              <a:t>981 </a:t>
            </a:r>
            <a:r>
              <a:rPr lang="it-IT" sz="1800" dirty="0" err="1">
                <a:solidFill>
                  <a:srgbClr val="434343"/>
                </a:solidFill>
                <a:latin typeface="Barlow"/>
                <a:sym typeface="Barlow"/>
              </a:rPr>
              <a:t>states</a:t>
            </a:r>
            <a:r>
              <a:rPr lang="it-IT" sz="1800" dirty="0">
                <a:solidFill>
                  <a:srgbClr val="434343"/>
                </a:solidFill>
                <a:latin typeface="Barlow"/>
                <a:sym typeface="Barlow"/>
              </a:rPr>
              <a:t>.</a:t>
            </a:r>
          </a:p>
        </p:txBody>
      </p:sp>
      <p:sp>
        <p:nvSpPr>
          <p:cNvPr id="27" name="Shape 177">
            <a:extLst>
              <a:ext uri="{FF2B5EF4-FFF2-40B4-BE49-F238E27FC236}">
                <a16:creationId xmlns:a16="http://schemas.microsoft.com/office/drawing/2014/main" id="{47A23FAF-FEFF-C74E-AA1D-F095E5FA3E55}"/>
              </a:ext>
            </a:extLst>
          </p:cNvPr>
          <p:cNvSpPr txBox="1">
            <a:spLocks/>
          </p:cNvSpPr>
          <p:nvPr/>
        </p:nvSpPr>
        <p:spPr>
          <a:xfrm>
            <a:off x="3996525" y="1375225"/>
            <a:ext cx="2317500" cy="3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it-IT" sz="1800" b="1" dirty="0">
                <a:solidFill>
                  <a:srgbClr val="434343"/>
                </a:solidFill>
                <a:latin typeface="Barlow"/>
                <a:sym typeface="Barlow"/>
              </a:rPr>
              <a:t>ACTION SPACE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it-IT" sz="1800" dirty="0" err="1">
                <a:solidFill>
                  <a:srgbClr val="434343"/>
                </a:solidFill>
                <a:latin typeface="Barlow"/>
                <a:sym typeface="Barlow"/>
              </a:rPr>
              <a:t>Periapsis</a:t>
            </a:r>
            <a:r>
              <a:rPr lang="it-IT" sz="1800" dirty="0">
                <a:solidFill>
                  <a:srgbClr val="434343"/>
                </a:solidFill>
                <a:latin typeface="Barlow"/>
                <a:sym typeface="Barlow"/>
              </a:rPr>
              <a:t> </a:t>
            </a:r>
            <a:r>
              <a:rPr lang="it-IT" sz="1800" dirty="0" err="1">
                <a:solidFill>
                  <a:srgbClr val="434343"/>
                </a:solidFill>
                <a:latin typeface="Barlow"/>
                <a:sym typeface="Barlow"/>
              </a:rPr>
              <a:t>altitude</a:t>
            </a:r>
            <a:endParaRPr lang="it-IT" sz="1800" dirty="0">
              <a:solidFill>
                <a:srgbClr val="434343"/>
              </a:solidFill>
              <a:latin typeface="Barlow"/>
              <a:sym typeface="Barlow"/>
            </a:endParaRP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it-IT" sz="1800" dirty="0">
                <a:solidFill>
                  <a:srgbClr val="434343"/>
                </a:solidFill>
                <a:latin typeface="Barlow"/>
                <a:sym typeface="Barlow"/>
              </a:rPr>
              <a:t>From 105 to 127 km.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endParaRPr lang="it-IT" sz="1800" dirty="0">
              <a:solidFill>
                <a:srgbClr val="434343"/>
              </a:solidFill>
              <a:latin typeface="Barlow"/>
              <a:sym typeface="Barlow"/>
            </a:endParaRP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it-IT" sz="1800" dirty="0">
                <a:solidFill>
                  <a:srgbClr val="434343"/>
                </a:solidFill>
                <a:latin typeface="Barlow"/>
                <a:sym typeface="Barlow"/>
              </a:rPr>
              <a:t>147 </a:t>
            </a:r>
            <a:r>
              <a:rPr lang="it-IT" sz="1800" dirty="0" err="1">
                <a:solidFill>
                  <a:srgbClr val="434343"/>
                </a:solidFill>
                <a:latin typeface="Barlow"/>
                <a:sym typeface="Barlow"/>
              </a:rPr>
              <a:t>states</a:t>
            </a:r>
            <a:r>
              <a:rPr lang="it-IT" sz="1800" dirty="0">
                <a:solidFill>
                  <a:srgbClr val="434343"/>
                </a:solidFill>
                <a:latin typeface="Barlow"/>
                <a:sym typeface="Barlow"/>
              </a:rPr>
              <a:t>.</a:t>
            </a:r>
          </a:p>
        </p:txBody>
      </p:sp>
      <p:sp>
        <p:nvSpPr>
          <p:cNvPr id="28" name="Shape 178">
            <a:extLst>
              <a:ext uri="{FF2B5EF4-FFF2-40B4-BE49-F238E27FC236}">
                <a16:creationId xmlns:a16="http://schemas.microsoft.com/office/drawing/2014/main" id="{2A322EAC-4C68-024B-8011-857BA6C927E5}"/>
              </a:ext>
            </a:extLst>
          </p:cNvPr>
          <p:cNvSpPr txBox="1">
            <a:spLocks/>
          </p:cNvSpPr>
          <p:nvPr/>
        </p:nvSpPr>
        <p:spPr>
          <a:xfrm>
            <a:off x="6432874" y="1375225"/>
            <a:ext cx="2317500" cy="3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it-IT" sz="1800" b="1" dirty="0">
                <a:solidFill>
                  <a:srgbClr val="434343"/>
                </a:solidFill>
                <a:latin typeface="Barlow"/>
                <a:sym typeface="Barlow"/>
              </a:rPr>
              <a:t>REWARD FUNCTION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it-IT" sz="1800" b="1" dirty="0" err="1">
                <a:solidFill>
                  <a:srgbClr val="434343"/>
                </a:solidFill>
                <a:latin typeface="Barlow"/>
                <a:sym typeface="Barlow"/>
              </a:rPr>
              <a:t>Reward</a:t>
            </a:r>
            <a:r>
              <a:rPr lang="it-IT" sz="1800" b="1" dirty="0">
                <a:solidFill>
                  <a:srgbClr val="434343"/>
                </a:solidFill>
                <a:latin typeface="Barlow"/>
                <a:sym typeface="Barlow"/>
              </a:rPr>
              <a:t>: 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Reach goal.</a:t>
            </a:r>
          </a:p>
          <a:p>
            <a:pPr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it-IT" sz="1600" dirty="0" err="1">
                <a:solidFill>
                  <a:srgbClr val="434343"/>
                </a:solidFill>
                <a:latin typeface="Barlow"/>
                <a:sym typeface="Barlow"/>
              </a:rPr>
              <a:t>If</a:t>
            </a: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 </a:t>
            </a:r>
            <a:r>
              <a:rPr lang="it-IT" sz="1600" dirty="0" err="1">
                <a:solidFill>
                  <a:srgbClr val="434343"/>
                </a:solidFill>
                <a:latin typeface="Barlow"/>
                <a:sym typeface="Barlow"/>
              </a:rPr>
              <a:t>closer</a:t>
            </a: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 to </a:t>
            </a:r>
            <a:r>
              <a:rPr lang="it-IT" sz="1600" dirty="0" err="1">
                <a:solidFill>
                  <a:srgbClr val="434343"/>
                </a:solidFill>
                <a:latin typeface="Barlow"/>
                <a:sym typeface="Barlow"/>
              </a:rPr>
              <a:t>corridor</a:t>
            </a: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 </a:t>
            </a:r>
            <a:r>
              <a:rPr lang="it-IT" sz="1600" dirty="0" err="1">
                <a:solidFill>
                  <a:srgbClr val="434343"/>
                </a:solidFill>
                <a:latin typeface="Barlow"/>
                <a:sym typeface="Barlow"/>
              </a:rPr>
              <a:t>boundary</a:t>
            </a: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 (</a:t>
            </a:r>
            <a:r>
              <a:rPr lang="it-IT" sz="1600" dirty="0" err="1">
                <a:solidFill>
                  <a:srgbClr val="434343"/>
                </a:solidFill>
                <a:latin typeface="Barlow"/>
                <a:sym typeface="Barlow"/>
              </a:rPr>
              <a:t>dynamic</a:t>
            </a: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).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it-IT" sz="1800" b="1" dirty="0">
                <a:solidFill>
                  <a:srgbClr val="434343"/>
                </a:solidFill>
                <a:latin typeface="Barlow"/>
                <a:sym typeface="Barlow"/>
              </a:rPr>
              <a:t>Penalty: 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it-IT" sz="1600" dirty="0" err="1">
                <a:solidFill>
                  <a:srgbClr val="434343"/>
                </a:solidFill>
                <a:latin typeface="Barlow"/>
                <a:sym typeface="Barlow"/>
              </a:rPr>
              <a:t>Overcome</a:t>
            </a: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 </a:t>
            </a:r>
            <a:r>
              <a:rPr lang="it-IT" sz="1600" dirty="0" err="1">
                <a:solidFill>
                  <a:srgbClr val="434343"/>
                </a:solidFill>
                <a:latin typeface="Barlow"/>
                <a:sym typeface="Barlow"/>
              </a:rPr>
              <a:t>heat</a:t>
            </a: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 rate (0.4 </a:t>
            </a:r>
            <a:r>
              <a:rPr lang="it-IT" sz="1600" dirty="0" err="1">
                <a:solidFill>
                  <a:srgbClr val="434343"/>
                </a:solidFill>
                <a:latin typeface="Barlow"/>
                <a:sym typeface="Barlow"/>
              </a:rPr>
              <a:t>W</a:t>
            </a: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/cm</a:t>
            </a:r>
            <a:r>
              <a:rPr lang="it-IT" sz="1600" baseline="30000" dirty="0">
                <a:solidFill>
                  <a:srgbClr val="434343"/>
                </a:solidFill>
                <a:latin typeface="Barlow"/>
                <a:sym typeface="Barlow"/>
              </a:rPr>
              <a:t>2</a:t>
            </a: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), </a:t>
            </a:r>
            <a:r>
              <a:rPr lang="it-IT" sz="1600" dirty="0" err="1">
                <a:solidFill>
                  <a:srgbClr val="434343"/>
                </a:solidFill>
                <a:latin typeface="Barlow"/>
                <a:sym typeface="Barlow"/>
              </a:rPr>
              <a:t>dynamic</a:t>
            </a: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 pressure (0.4 </a:t>
            </a:r>
            <a:r>
              <a:rPr lang="it-IT" sz="1600" dirty="0" err="1">
                <a:solidFill>
                  <a:srgbClr val="434343"/>
                </a:solidFill>
                <a:latin typeface="Barlow"/>
                <a:sym typeface="Barlow"/>
              </a:rPr>
              <a:t>N</a:t>
            </a: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/m^2).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Escape/Impact.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1800"/>
            </a:pPr>
            <a:r>
              <a:rPr lang="it-IT" sz="1600" dirty="0" err="1">
                <a:solidFill>
                  <a:srgbClr val="434343"/>
                </a:solidFill>
                <a:latin typeface="Barlow"/>
                <a:sym typeface="Barlow"/>
              </a:rPr>
              <a:t>If</a:t>
            </a: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 </a:t>
            </a:r>
            <a:r>
              <a:rPr lang="it-IT" sz="1600" dirty="0" err="1">
                <a:solidFill>
                  <a:srgbClr val="434343"/>
                </a:solidFill>
                <a:latin typeface="Barlow"/>
                <a:sym typeface="Barlow"/>
              </a:rPr>
              <a:t>apoapsis</a:t>
            </a: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 </a:t>
            </a:r>
            <a:r>
              <a:rPr lang="it-IT" sz="1600" dirty="0" err="1">
                <a:solidFill>
                  <a:srgbClr val="434343"/>
                </a:solidFill>
                <a:latin typeface="Barlow"/>
                <a:sym typeface="Barlow"/>
              </a:rPr>
              <a:t>radius</a:t>
            </a: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 </a:t>
            </a:r>
            <a:r>
              <a:rPr lang="it-IT" sz="1600" dirty="0" err="1">
                <a:solidFill>
                  <a:srgbClr val="434343"/>
                </a:solidFill>
                <a:latin typeface="Barlow"/>
                <a:sym typeface="Barlow"/>
              </a:rPr>
              <a:t>does</a:t>
            </a: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 </a:t>
            </a:r>
            <a:r>
              <a:rPr lang="it-IT" sz="1600" dirty="0" err="1">
                <a:solidFill>
                  <a:srgbClr val="434343"/>
                </a:solidFill>
                <a:latin typeface="Barlow"/>
                <a:sym typeface="Barlow"/>
              </a:rPr>
              <a:t>not</a:t>
            </a:r>
            <a:r>
              <a:rPr lang="it-IT" sz="1600" dirty="0">
                <a:solidFill>
                  <a:srgbClr val="434343"/>
                </a:solidFill>
                <a:latin typeface="Barlow"/>
                <a:sym typeface="Barlow"/>
              </a:rPr>
              <a:t> variate.</a:t>
            </a:r>
          </a:p>
        </p:txBody>
      </p:sp>
    </p:spTree>
    <p:extLst>
      <p:ext uri="{BB962C8B-B14F-4D97-AF65-F5344CB8AC3E}">
        <p14:creationId xmlns:p14="http://schemas.microsoft.com/office/powerpoint/2010/main" val="2395793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141">
            <a:extLst>
              <a:ext uri="{FF2B5EF4-FFF2-40B4-BE49-F238E27FC236}">
                <a16:creationId xmlns:a16="http://schemas.microsoft.com/office/drawing/2014/main" id="{555A1DB4-5621-604F-A809-4A821B3F6B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6774" r="30294"/>
          <a:stretch/>
        </p:blipFill>
        <p:spPr>
          <a:xfrm>
            <a:off x="0" y="0"/>
            <a:ext cx="3550809" cy="5143501"/>
          </a:xfrm>
          <a:prstGeom prst="rect">
            <a:avLst/>
          </a:prstGeom>
          <a:noFill/>
          <a:ln>
            <a:noFill/>
          </a:ln>
          <a:effectLst>
            <a:outerShdw dist="9525" algn="bl" rotWithShape="0">
              <a:srgbClr val="000000"/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9599EE-900D-CF4F-BE79-E43053A0B41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72850" y="4356225"/>
            <a:ext cx="548700" cy="3936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C79E91-B042-6A40-A47A-09F34EEA8A55}"/>
              </a:ext>
            </a:extLst>
          </p:cNvPr>
          <p:cNvSpPr/>
          <p:nvPr/>
        </p:nvSpPr>
        <p:spPr>
          <a:xfrm>
            <a:off x="2235942" y="1748707"/>
            <a:ext cx="6514358" cy="1620937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52400" dist="38100" dir="7320000" sx="101000" sy="101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hape 116">
            <a:extLst>
              <a:ext uri="{FF2B5EF4-FFF2-40B4-BE49-F238E27FC236}">
                <a16:creationId xmlns:a16="http://schemas.microsoft.com/office/drawing/2014/main" id="{A8D52A5E-785A-D24C-B98A-F8C32BD6C5AB}"/>
              </a:ext>
            </a:extLst>
          </p:cNvPr>
          <p:cNvSpPr txBox="1">
            <a:spLocks/>
          </p:cNvSpPr>
          <p:nvPr/>
        </p:nvSpPr>
        <p:spPr>
          <a:xfrm>
            <a:off x="2935400" y="1832197"/>
            <a:ext cx="5814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it-IT" sz="3600" dirty="0"/>
              <a:t>1. THE CONCEPT</a:t>
            </a:r>
          </a:p>
        </p:txBody>
      </p:sp>
      <p:sp>
        <p:nvSpPr>
          <p:cNvPr id="11" name="Shape 116">
            <a:extLst>
              <a:ext uri="{FF2B5EF4-FFF2-40B4-BE49-F238E27FC236}">
                <a16:creationId xmlns:a16="http://schemas.microsoft.com/office/drawing/2014/main" id="{81B6E8FF-55B3-B542-80EF-8835ACC19C1D}"/>
              </a:ext>
            </a:extLst>
          </p:cNvPr>
          <p:cNvSpPr txBox="1">
            <a:spLocks/>
          </p:cNvSpPr>
          <p:nvPr/>
        </p:nvSpPr>
        <p:spPr>
          <a:xfrm>
            <a:off x="2982991" y="2263725"/>
            <a:ext cx="5814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1800" b="0" dirty="0">
                <a:solidFill>
                  <a:srgbClr val="666666"/>
                </a:solidFill>
              </a:rPr>
              <a:t>Aerobraking, Autonomy, Goal &amp; Challenges </a:t>
            </a:r>
          </a:p>
        </p:txBody>
      </p:sp>
    </p:spTree>
    <p:extLst>
      <p:ext uri="{BB962C8B-B14F-4D97-AF65-F5344CB8AC3E}">
        <p14:creationId xmlns:p14="http://schemas.microsoft.com/office/powerpoint/2010/main" val="34069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3B097C-7E01-9942-B581-46B2BB3B1942}"/>
              </a:ext>
            </a:extLst>
          </p:cNvPr>
          <p:cNvSpPr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B1D265-8E4A-A24B-8968-3BE040EFBB0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72850" y="4356225"/>
            <a:ext cx="548700" cy="3936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E0164F-FCE5-F645-9048-32BC59A6FF96}"/>
              </a:ext>
            </a:extLst>
          </p:cNvPr>
          <p:cNvSpPr/>
          <p:nvPr/>
        </p:nvSpPr>
        <p:spPr>
          <a:xfrm>
            <a:off x="889686" y="393475"/>
            <a:ext cx="7860714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hape 128">
            <a:extLst>
              <a:ext uri="{FF2B5EF4-FFF2-40B4-BE49-F238E27FC236}">
                <a16:creationId xmlns:a16="http://schemas.microsoft.com/office/drawing/2014/main" id="{9E4F9AAB-2642-3643-B5AF-925E328C5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Q-LEARNING ALGORITHM</a:t>
            </a:r>
            <a:endParaRPr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AFE356-1BDB-0A40-B3E4-085E332C9BAE}"/>
              </a:ext>
            </a:extLst>
          </p:cNvPr>
          <p:cNvSpPr/>
          <p:nvPr/>
        </p:nvSpPr>
        <p:spPr>
          <a:xfrm>
            <a:off x="7925096" y="393475"/>
            <a:ext cx="828700" cy="806700"/>
          </a:xfrm>
          <a:prstGeom prst="rect">
            <a:avLst/>
          </a:prstGeom>
          <a:solidFill>
            <a:srgbClr val="FFD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Shape 131">
            <a:extLst>
              <a:ext uri="{FF2B5EF4-FFF2-40B4-BE49-F238E27FC236}">
                <a16:creationId xmlns:a16="http://schemas.microsoft.com/office/drawing/2014/main" id="{188B763A-F0C3-7C48-A7C2-808125D9DC11}"/>
              </a:ext>
            </a:extLst>
          </p:cNvPr>
          <p:cNvGrpSpPr/>
          <p:nvPr/>
        </p:nvGrpSpPr>
        <p:grpSpPr>
          <a:xfrm>
            <a:off x="8180944" y="637329"/>
            <a:ext cx="336534" cy="318981"/>
            <a:chOff x="5300400" y="3670175"/>
            <a:chExt cx="421300" cy="399325"/>
          </a:xfrm>
        </p:grpSpPr>
        <p:sp>
          <p:nvSpPr>
            <p:cNvPr id="16" name="Shape 132">
              <a:extLst>
                <a:ext uri="{FF2B5EF4-FFF2-40B4-BE49-F238E27FC236}">
                  <a16:creationId xmlns:a16="http://schemas.microsoft.com/office/drawing/2014/main" id="{ECAFDC6E-E09C-9C4E-8D8D-5AFBA9378F54}"/>
                </a:ext>
              </a:extLst>
            </p:cNvPr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0" t="0" r="0" b="0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33">
              <a:extLst>
                <a:ext uri="{FF2B5EF4-FFF2-40B4-BE49-F238E27FC236}">
                  <a16:creationId xmlns:a16="http://schemas.microsoft.com/office/drawing/2014/main" id="{54DF5482-C8EF-F044-9ECA-F9C9D2EDD4A5}"/>
                </a:ext>
              </a:extLst>
            </p:cNvPr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0" t="0" r="0" b="0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134">
              <a:extLst>
                <a:ext uri="{FF2B5EF4-FFF2-40B4-BE49-F238E27FC236}">
                  <a16:creationId xmlns:a16="http://schemas.microsoft.com/office/drawing/2014/main" id="{DEE28451-D1A7-BF47-8EFC-7B6DB65E0456}"/>
                </a:ext>
              </a:extLst>
            </p:cNvPr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0" t="0" r="0" b="0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35">
              <a:extLst>
                <a:ext uri="{FF2B5EF4-FFF2-40B4-BE49-F238E27FC236}">
                  <a16:creationId xmlns:a16="http://schemas.microsoft.com/office/drawing/2014/main" id="{D11C5696-1DF6-7349-9FA6-BD0DC31D7F4F}"/>
                </a:ext>
              </a:extLst>
            </p:cNvPr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0" t="0" r="0" b="0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136">
              <a:extLst>
                <a:ext uri="{FF2B5EF4-FFF2-40B4-BE49-F238E27FC236}">
                  <a16:creationId xmlns:a16="http://schemas.microsoft.com/office/drawing/2014/main" id="{28269A83-5CE7-BC48-BB37-7E3D580C6F0E}"/>
                </a:ext>
              </a:extLst>
            </p:cNvPr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0" t="0" r="0" b="0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Shape 150">
            <a:extLst>
              <a:ext uri="{FF2B5EF4-FFF2-40B4-BE49-F238E27FC236}">
                <a16:creationId xmlns:a16="http://schemas.microsoft.com/office/drawing/2014/main" id="{A7C17362-E090-CD4F-9887-4825F966B3E3}"/>
              </a:ext>
            </a:extLst>
          </p:cNvPr>
          <p:cNvSpPr txBox="1">
            <a:spLocks/>
          </p:cNvSpPr>
          <p:nvPr/>
        </p:nvSpPr>
        <p:spPr>
          <a:xfrm>
            <a:off x="1865498" y="4361322"/>
            <a:ext cx="6961800" cy="488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457200" lvl="0" indent="-393700">
              <a:spcBef>
                <a:spcPts val="600"/>
              </a:spcBef>
              <a:buSzPts val="2600"/>
              <a:buChar char="▪"/>
            </a:pPr>
            <a:endParaRPr lang="it-IT" sz="2600" b="0" dirty="0">
              <a:solidFill>
                <a:srgbClr val="666666"/>
              </a:solidFill>
            </a:endParaRPr>
          </a:p>
          <a:p>
            <a:pPr marL="63500" lvl="0">
              <a:spcBef>
                <a:spcPts val="600"/>
              </a:spcBef>
              <a:buSzPts val="2600"/>
            </a:pPr>
            <a:r>
              <a:rPr lang="en-US" sz="2200" b="0" dirty="0">
                <a:solidFill>
                  <a:srgbClr val="666666"/>
                </a:solidFill>
              </a:rPr>
              <a:t>Off-policy and model free algorithm</a:t>
            </a:r>
            <a:endParaRPr lang="it-IT" sz="2600" b="0" dirty="0">
              <a:solidFill>
                <a:schemeClr val="tx1"/>
              </a:solidFill>
            </a:endParaRPr>
          </a:p>
          <a:p>
            <a:pPr algn="r"/>
            <a:endParaRPr lang="it-IT" sz="2600" b="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4F379-D3B3-7345-8BF6-3CEB9A07F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498" y="1303066"/>
            <a:ext cx="60579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71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3B097C-7E01-9942-B581-46B2BB3B1942}"/>
              </a:ext>
            </a:extLst>
          </p:cNvPr>
          <p:cNvSpPr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B1D265-8E4A-A24B-8968-3BE040EFBB0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72850" y="4356225"/>
            <a:ext cx="548700" cy="3936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E0164F-FCE5-F645-9048-32BC59A6FF96}"/>
              </a:ext>
            </a:extLst>
          </p:cNvPr>
          <p:cNvSpPr/>
          <p:nvPr/>
        </p:nvSpPr>
        <p:spPr>
          <a:xfrm>
            <a:off x="889686" y="393475"/>
            <a:ext cx="7860714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hape 128">
            <a:extLst>
              <a:ext uri="{FF2B5EF4-FFF2-40B4-BE49-F238E27FC236}">
                <a16:creationId xmlns:a16="http://schemas.microsoft.com/office/drawing/2014/main" id="{9E4F9AAB-2642-3643-B5AF-925E328C5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dirty="0" err="1">
                <a:solidFill>
                  <a:schemeClr val="bg1"/>
                </a:solidFill>
              </a:rPr>
              <a:t>ε</a:t>
            </a:r>
            <a:r>
              <a:rPr lang="en-US" sz="2400" dirty="0">
                <a:solidFill>
                  <a:schemeClr val="bg1"/>
                </a:solidFill>
              </a:rPr>
              <a:t>-GREEDY POLICY SEARCH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AFE356-1BDB-0A40-B3E4-085E332C9BAE}"/>
              </a:ext>
            </a:extLst>
          </p:cNvPr>
          <p:cNvSpPr/>
          <p:nvPr/>
        </p:nvSpPr>
        <p:spPr>
          <a:xfrm>
            <a:off x="7925096" y="393475"/>
            <a:ext cx="828700" cy="806700"/>
          </a:xfrm>
          <a:prstGeom prst="rect">
            <a:avLst/>
          </a:prstGeom>
          <a:solidFill>
            <a:srgbClr val="FFD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Shape 131">
            <a:extLst>
              <a:ext uri="{FF2B5EF4-FFF2-40B4-BE49-F238E27FC236}">
                <a16:creationId xmlns:a16="http://schemas.microsoft.com/office/drawing/2014/main" id="{188B763A-F0C3-7C48-A7C2-808125D9DC11}"/>
              </a:ext>
            </a:extLst>
          </p:cNvPr>
          <p:cNvGrpSpPr/>
          <p:nvPr/>
        </p:nvGrpSpPr>
        <p:grpSpPr>
          <a:xfrm>
            <a:off x="8180944" y="637329"/>
            <a:ext cx="336534" cy="318981"/>
            <a:chOff x="5300400" y="3670175"/>
            <a:chExt cx="421300" cy="399325"/>
          </a:xfrm>
        </p:grpSpPr>
        <p:sp>
          <p:nvSpPr>
            <p:cNvPr id="16" name="Shape 132">
              <a:extLst>
                <a:ext uri="{FF2B5EF4-FFF2-40B4-BE49-F238E27FC236}">
                  <a16:creationId xmlns:a16="http://schemas.microsoft.com/office/drawing/2014/main" id="{ECAFDC6E-E09C-9C4E-8D8D-5AFBA9378F54}"/>
                </a:ext>
              </a:extLst>
            </p:cNvPr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0" t="0" r="0" b="0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33">
              <a:extLst>
                <a:ext uri="{FF2B5EF4-FFF2-40B4-BE49-F238E27FC236}">
                  <a16:creationId xmlns:a16="http://schemas.microsoft.com/office/drawing/2014/main" id="{54DF5482-C8EF-F044-9ECA-F9C9D2EDD4A5}"/>
                </a:ext>
              </a:extLst>
            </p:cNvPr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0" t="0" r="0" b="0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134">
              <a:extLst>
                <a:ext uri="{FF2B5EF4-FFF2-40B4-BE49-F238E27FC236}">
                  <a16:creationId xmlns:a16="http://schemas.microsoft.com/office/drawing/2014/main" id="{DEE28451-D1A7-BF47-8EFC-7B6DB65E0456}"/>
                </a:ext>
              </a:extLst>
            </p:cNvPr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0" t="0" r="0" b="0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35">
              <a:extLst>
                <a:ext uri="{FF2B5EF4-FFF2-40B4-BE49-F238E27FC236}">
                  <a16:creationId xmlns:a16="http://schemas.microsoft.com/office/drawing/2014/main" id="{D11C5696-1DF6-7349-9FA6-BD0DC31D7F4F}"/>
                </a:ext>
              </a:extLst>
            </p:cNvPr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0" t="0" r="0" b="0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136">
              <a:extLst>
                <a:ext uri="{FF2B5EF4-FFF2-40B4-BE49-F238E27FC236}">
                  <a16:creationId xmlns:a16="http://schemas.microsoft.com/office/drawing/2014/main" id="{28269A83-5CE7-BC48-BB37-7E3D580C6F0E}"/>
                </a:ext>
              </a:extLst>
            </p:cNvPr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0" t="0" r="0" b="0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hape 150">
                <a:extLst>
                  <a:ext uri="{FF2B5EF4-FFF2-40B4-BE49-F238E27FC236}">
                    <a16:creationId xmlns:a16="http://schemas.microsoft.com/office/drawing/2014/main" id="{A7C17362-E090-CD4F-9887-4825F966B3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55200" y="1350000"/>
                <a:ext cx="6961800" cy="409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0"/>
                  <a:buFont typeface="Barlow"/>
                  <a:buNone/>
                  <a:defRPr sz="6000" b="1" i="0" u="none" strike="noStrike" cap="none">
                    <a:solidFill>
                      <a:srgbClr val="FFFFFF"/>
                    </a:solidFill>
                    <a:latin typeface="Barlow"/>
                    <a:ea typeface="Barlow"/>
                    <a:cs typeface="Barlow"/>
                    <a:sym typeface="Barlow"/>
                  </a:defRPr>
                </a:lvl9pPr>
              </a:lstStyle>
              <a:p>
                <a:pPr marL="457200" lvl="0" indent="-393700">
                  <a:spcBef>
                    <a:spcPts val="600"/>
                  </a:spcBef>
                  <a:buSzPts val="2600"/>
                  <a:buChar char="▪"/>
                </a:pPr>
                <a:endParaRPr lang="it-IT" sz="2600" b="0" dirty="0">
                  <a:solidFill>
                    <a:srgbClr val="666666"/>
                  </a:solidFill>
                </a:endParaRPr>
              </a:p>
              <a:p>
                <a:r>
                  <a:rPr lang="en-US" sz="2600" b="0" dirty="0" err="1">
                    <a:solidFill>
                      <a:srgbClr val="5F5F5F"/>
                    </a:solidFill>
                  </a:rPr>
                  <a:t>ε</a:t>
                </a:r>
                <a:r>
                  <a:rPr lang="en-US" sz="2600" b="0" dirty="0">
                    <a:solidFill>
                      <a:srgbClr val="5F5F5F"/>
                    </a:solidFill>
                  </a:rPr>
                  <a:t>-greedy policy spans between exploration and exploitation:</a:t>
                </a:r>
              </a:p>
              <a:p>
                <a:endParaRPr lang="it-IT" sz="2600" b="0" dirty="0">
                  <a:solidFill>
                    <a:srgbClr val="5F5F5F"/>
                  </a:solidFill>
                </a:endParaRPr>
              </a:p>
              <a:p>
                <a:r>
                  <a:rPr lang="en-US" sz="2600" b="0" dirty="0">
                    <a:solidFill>
                      <a:srgbClr val="5F5F5F"/>
                    </a:solidFill>
                  </a:rPr>
                  <a:t>• With probability 1- </a:t>
                </a:r>
                <a:r>
                  <a:rPr lang="en-US" sz="2600" b="0" dirty="0" err="1">
                    <a:solidFill>
                      <a:srgbClr val="5F5F5F"/>
                    </a:solidFill>
                  </a:rPr>
                  <a:t>ε</a:t>
                </a:r>
                <a:r>
                  <a:rPr lang="en-US" sz="2600" b="0" dirty="0">
                    <a:solidFill>
                      <a:srgbClr val="5F5F5F"/>
                    </a:solidFill>
                  </a:rPr>
                  <a:t>, uses the greedy action:</a:t>
                </a:r>
                <a:endParaRPr lang="it-IT" sz="2600" b="0" dirty="0">
                  <a:solidFill>
                    <a:srgbClr val="5F5F5F"/>
                  </a:solidFill>
                </a:endParaRPr>
              </a:p>
              <a:p>
                <a:pPr marL="63500" lvl="0">
                  <a:spcBef>
                    <a:spcPts val="600"/>
                  </a:spcBef>
                  <a:buSzPts val="26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5F5F5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600" b="0" i="1" smtClean="0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600" b="0" i="1" smtClean="0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𝑎𝑟𝑔</m:t>
                          </m:r>
                          <m:limLow>
                            <m:limLowPr>
                              <m:ctrlPr>
                                <a:rPr lang="en-US" sz="2600" b="0" i="1" smtClean="0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600" b="0" i="0" smtClean="0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600" b="0" i="1" smtClean="0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2600" b="0" i="1" smtClean="0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b="0" i="1" smtClean="0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  <m:r>
                            <a:rPr lang="en-US" sz="2600" b="0" i="1" smtClean="0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600" b="0" i="1" smtClean="0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600" b="0" i="1" smtClean="0">
                                  <a:solidFill>
                                    <a:srgbClr val="5F5F5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600" b="0" i="1" smtClean="0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b="0" i="1" smtClean="0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600" b="0" i="1" smtClean="0">
                              <a:solidFill>
                                <a:srgbClr val="5F5F5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it-IT" sz="2600" b="0" dirty="0">
                  <a:solidFill>
                    <a:srgbClr val="5F5F5F"/>
                  </a:solidFill>
                </a:endParaRPr>
              </a:p>
              <a:p>
                <a:pPr marL="63500">
                  <a:spcBef>
                    <a:spcPts val="600"/>
                  </a:spcBef>
                  <a:buSzPts val="2600"/>
                </a:pPr>
                <a:r>
                  <a:rPr lang="en-US" sz="2600" b="0" dirty="0">
                    <a:solidFill>
                      <a:srgbClr val="5F5F5F"/>
                    </a:solidFill>
                  </a:rPr>
                  <a:t>• With probability </a:t>
                </a:r>
                <a:r>
                  <a:rPr lang="en-US" sz="2600" b="0" dirty="0" err="1">
                    <a:solidFill>
                      <a:srgbClr val="5F5F5F"/>
                    </a:solidFill>
                  </a:rPr>
                  <a:t>ε</a:t>
                </a:r>
                <a:r>
                  <a:rPr lang="en-US" sz="2600" b="0" dirty="0">
                    <a:solidFill>
                      <a:srgbClr val="5F5F5F"/>
                    </a:solidFill>
                  </a:rPr>
                  <a:t>, play random action.</a:t>
                </a:r>
                <a:endParaRPr lang="it-IT" sz="2600" b="0" dirty="0">
                  <a:solidFill>
                    <a:srgbClr val="5F5F5F"/>
                  </a:solidFill>
                </a:endParaRPr>
              </a:p>
              <a:p>
                <a:pPr marL="63500" lvl="0">
                  <a:spcBef>
                    <a:spcPts val="600"/>
                  </a:spcBef>
                  <a:buSzPts val="2600"/>
                </a:pPr>
                <a:endParaRPr lang="it-IT" sz="2600" b="0" dirty="0">
                  <a:solidFill>
                    <a:srgbClr val="5F5F5F"/>
                  </a:solidFill>
                </a:endParaRPr>
              </a:p>
              <a:p>
                <a:pPr algn="r"/>
                <a:endParaRPr lang="it-IT" sz="2600" b="0" dirty="0">
                  <a:solidFill>
                    <a:schemeClr val="tx1"/>
                  </a:solidFill>
                </a:endParaRPr>
              </a:p>
              <a:p>
                <a:pPr algn="r"/>
                <a:endParaRPr lang="it-IT" sz="2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Shape 150">
                <a:extLst>
                  <a:ext uri="{FF2B5EF4-FFF2-40B4-BE49-F238E27FC236}">
                    <a16:creationId xmlns:a16="http://schemas.microsoft.com/office/drawing/2014/main" id="{A7C17362-E090-CD4F-9887-4825F966B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200" y="1350000"/>
                <a:ext cx="6961800" cy="4090800"/>
              </a:xfrm>
              <a:prstGeom prst="rect">
                <a:avLst/>
              </a:prstGeom>
              <a:blipFill>
                <a:blip r:embed="rId4"/>
                <a:stretch>
                  <a:fillRect l="-1455" r="-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8305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3B097C-7E01-9942-B581-46B2BB3B1942}"/>
              </a:ext>
            </a:extLst>
          </p:cNvPr>
          <p:cNvSpPr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B1D265-8E4A-A24B-8968-3BE040EFBB0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72850" y="4360578"/>
            <a:ext cx="548700" cy="3936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E0164F-FCE5-F645-9048-32BC59A6FF96}"/>
              </a:ext>
            </a:extLst>
          </p:cNvPr>
          <p:cNvSpPr/>
          <p:nvPr/>
        </p:nvSpPr>
        <p:spPr>
          <a:xfrm>
            <a:off x="889686" y="393475"/>
            <a:ext cx="7860714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hape 128">
            <a:extLst>
              <a:ext uri="{FF2B5EF4-FFF2-40B4-BE49-F238E27FC236}">
                <a16:creationId xmlns:a16="http://schemas.microsoft.com/office/drawing/2014/main" id="{9E4F9AAB-2642-3643-B5AF-925E328C5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400" dirty="0"/>
              <a:t>AEROBRAKING</a:t>
            </a:r>
            <a:endParaRPr sz="17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AFE356-1BDB-0A40-B3E4-085E332C9BAE}"/>
              </a:ext>
            </a:extLst>
          </p:cNvPr>
          <p:cNvSpPr/>
          <p:nvPr/>
        </p:nvSpPr>
        <p:spPr>
          <a:xfrm>
            <a:off x="7925096" y="393475"/>
            <a:ext cx="828700" cy="806700"/>
          </a:xfrm>
          <a:prstGeom prst="rect">
            <a:avLst/>
          </a:prstGeom>
          <a:solidFill>
            <a:srgbClr val="FFD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Shape 131">
            <a:extLst>
              <a:ext uri="{FF2B5EF4-FFF2-40B4-BE49-F238E27FC236}">
                <a16:creationId xmlns:a16="http://schemas.microsoft.com/office/drawing/2014/main" id="{188B763A-F0C3-7C48-A7C2-808125D9DC11}"/>
              </a:ext>
            </a:extLst>
          </p:cNvPr>
          <p:cNvGrpSpPr/>
          <p:nvPr/>
        </p:nvGrpSpPr>
        <p:grpSpPr>
          <a:xfrm>
            <a:off x="8180944" y="637329"/>
            <a:ext cx="336534" cy="318981"/>
            <a:chOff x="5300400" y="3670175"/>
            <a:chExt cx="421300" cy="399325"/>
          </a:xfrm>
        </p:grpSpPr>
        <p:sp>
          <p:nvSpPr>
            <p:cNvPr id="16" name="Shape 132">
              <a:extLst>
                <a:ext uri="{FF2B5EF4-FFF2-40B4-BE49-F238E27FC236}">
                  <a16:creationId xmlns:a16="http://schemas.microsoft.com/office/drawing/2014/main" id="{ECAFDC6E-E09C-9C4E-8D8D-5AFBA9378F54}"/>
                </a:ext>
              </a:extLst>
            </p:cNvPr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0" t="0" r="0" b="0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33">
              <a:extLst>
                <a:ext uri="{FF2B5EF4-FFF2-40B4-BE49-F238E27FC236}">
                  <a16:creationId xmlns:a16="http://schemas.microsoft.com/office/drawing/2014/main" id="{54DF5482-C8EF-F044-9ECA-F9C9D2EDD4A5}"/>
                </a:ext>
              </a:extLst>
            </p:cNvPr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0" t="0" r="0" b="0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134">
              <a:extLst>
                <a:ext uri="{FF2B5EF4-FFF2-40B4-BE49-F238E27FC236}">
                  <a16:creationId xmlns:a16="http://schemas.microsoft.com/office/drawing/2014/main" id="{DEE28451-D1A7-BF47-8EFC-7B6DB65E0456}"/>
                </a:ext>
              </a:extLst>
            </p:cNvPr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0" t="0" r="0" b="0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35">
              <a:extLst>
                <a:ext uri="{FF2B5EF4-FFF2-40B4-BE49-F238E27FC236}">
                  <a16:creationId xmlns:a16="http://schemas.microsoft.com/office/drawing/2014/main" id="{D11C5696-1DF6-7349-9FA6-BD0DC31D7F4F}"/>
                </a:ext>
              </a:extLst>
            </p:cNvPr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0" t="0" r="0" b="0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136">
              <a:extLst>
                <a:ext uri="{FF2B5EF4-FFF2-40B4-BE49-F238E27FC236}">
                  <a16:creationId xmlns:a16="http://schemas.microsoft.com/office/drawing/2014/main" id="{28269A83-5CE7-BC48-BB37-7E3D580C6F0E}"/>
                </a:ext>
              </a:extLst>
            </p:cNvPr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0" t="0" r="0" b="0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Shape 150">
            <a:extLst>
              <a:ext uri="{FF2B5EF4-FFF2-40B4-BE49-F238E27FC236}">
                <a16:creationId xmlns:a16="http://schemas.microsoft.com/office/drawing/2014/main" id="{2DABE606-1ECE-7749-A207-A60E884BFFEE}"/>
              </a:ext>
            </a:extLst>
          </p:cNvPr>
          <p:cNvSpPr txBox="1">
            <a:spLocks/>
          </p:cNvSpPr>
          <p:nvPr/>
        </p:nvSpPr>
        <p:spPr>
          <a:xfrm>
            <a:off x="1306725" y="2789465"/>
            <a:ext cx="3450470" cy="228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457200" lvl="0" indent="-393700">
              <a:buSzPts val="2600"/>
              <a:buChar char="▪"/>
            </a:pPr>
            <a:r>
              <a:rPr lang="en-US" sz="2000" b="0" dirty="0">
                <a:solidFill>
                  <a:srgbClr val="5F5F5F"/>
                </a:solidFill>
              </a:rPr>
              <a:t>Creation of drag is a function of velocity and flight-path angle</a:t>
            </a:r>
          </a:p>
          <a:p>
            <a:pPr marL="457200" lvl="0" indent="-393700">
              <a:buSzPts val="2600"/>
              <a:buChar char="▪"/>
            </a:pPr>
            <a:r>
              <a:rPr lang="en-US" sz="2000" b="0" dirty="0">
                <a:solidFill>
                  <a:srgbClr val="5F5F5F"/>
                </a:solidFill>
              </a:rPr>
              <a:t>Propulsive maneuvers at apoapsis control velocity and flight-path angle</a:t>
            </a:r>
          </a:p>
        </p:txBody>
      </p:sp>
      <p:pic>
        <p:nvPicPr>
          <p:cNvPr id="31" name="Shape 82">
            <a:extLst>
              <a:ext uri="{FF2B5EF4-FFF2-40B4-BE49-F238E27FC236}">
                <a16:creationId xmlns:a16="http://schemas.microsoft.com/office/drawing/2014/main" id="{9B9C02FB-6583-3444-908D-FA63C39F68DB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625077" y="1291130"/>
            <a:ext cx="4518923" cy="385237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150">
            <a:extLst>
              <a:ext uri="{FF2B5EF4-FFF2-40B4-BE49-F238E27FC236}">
                <a16:creationId xmlns:a16="http://schemas.microsoft.com/office/drawing/2014/main" id="{0FF9853F-9181-3C45-8258-2CCE03C4FFDE}"/>
              </a:ext>
            </a:extLst>
          </p:cNvPr>
          <p:cNvSpPr txBox="1">
            <a:spLocks/>
          </p:cNvSpPr>
          <p:nvPr/>
        </p:nvSpPr>
        <p:spPr>
          <a:xfrm>
            <a:off x="1416909" y="1291130"/>
            <a:ext cx="4025948" cy="1430299"/>
          </a:xfrm>
          <a:prstGeom prst="rect">
            <a:avLst/>
          </a:prstGeom>
          <a:noFill/>
          <a:ln w="31750">
            <a:solidFill>
              <a:srgbClr val="FFB000"/>
            </a:solidFill>
            <a:prstDash val="sysDot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algn="ctr"/>
            <a:r>
              <a:rPr lang="en-US" sz="2200" b="0" dirty="0">
                <a:solidFill>
                  <a:srgbClr val="5F5F5F"/>
                </a:solidFill>
              </a:rPr>
              <a:t>Aerobraking is a maneuver that </a:t>
            </a:r>
            <a:r>
              <a:rPr lang="en-US" sz="2200" b="0" dirty="0">
                <a:solidFill>
                  <a:srgbClr val="666666"/>
                </a:solidFill>
              </a:rPr>
              <a:t>uses successive passes through the upper atmosphere to dissipate orbital energy. </a:t>
            </a:r>
          </a:p>
        </p:txBody>
      </p:sp>
    </p:spTree>
    <p:extLst>
      <p:ext uri="{BB962C8B-B14F-4D97-AF65-F5344CB8AC3E}">
        <p14:creationId xmlns:p14="http://schemas.microsoft.com/office/powerpoint/2010/main" val="4239493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3B097C-7E01-9942-B581-46B2BB3B1942}"/>
              </a:ext>
            </a:extLst>
          </p:cNvPr>
          <p:cNvSpPr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B1D265-8E4A-A24B-8968-3BE040EFBB0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72850" y="4356075"/>
            <a:ext cx="548700" cy="3936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E0164F-FCE5-F645-9048-32BC59A6FF96}"/>
              </a:ext>
            </a:extLst>
          </p:cNvPr>
          <p:cNvSpPr/>
          <p:nvPr/>
        </p:nvSpPr>
        <p:spPr>
          <a:xfrm>
            <a:off x="889686" y="393475"/>
            <a:ext cx="7860714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hape 128">
            <a:extLst>
              <a:ext uri="{FF2B5EF4-FFF2-40B4-BE49-F238E27FC236}">
                <a16:creationId xmlns:a16="http://schemas.microsoft.com/office/drawing/2014/main" id="{9E4F9AAB-2642-3643-B5AF-925E328C5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IMPORTANCE OF AEROBRAKING &amp; AUTONOMY</a:t>
            </a:r>
            <a:endParaRPr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AFE356-1BDB-0A40-B3E4-085E332C9BAE}"/>
              </a:ext>
            </a:extLst>
          </p:cNvPr>
          <p:cNvSpPr/>
          <p:nvPr/>
        </p:nvSpPr>
        <p:spPr>
          <a:xfrm>
            <a:off x="7925096" y="393475"/>
            <a:ext cx="828700" cy="806700"/>
          </a:xfrm>
          <a:prstGeom prst="rect">
            <a:avLst/>
          </a:prstGeom>
          <a:solidFill>
            <a:srgbClr val="FFD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Shape 131">
            <a:extLst>
              <a:ext uri="{FF2B5EF4-FFF2-40B4-BE49-F238E27FC236}">
                <a16:creationId xmlns:a16="http://schemas.microsoft.com/office/drawing/2014/main" id="{188B763A-F0C3-7C48-A7C2-808125D9DC11}"/>
              </a:ext>
            </a:extLst>
          </p:cNvPr>
          <p:cNvGrpSpPr/>
          <p:nvPr/>
        </p:nvGrpSpPr>
        <p:grpSpPr>
          <a:xfrm>
            <a:off x="8180944" y="637329"/>
            <a:ext cx="336534" cy="318981"/>
            <a:chOff x="5300400" y="3670175"/>
            <a:chExt cx="421300" cy="399325"/>
          </a:xfrm>
        </p:grpSpPr>
        <p:sp>
          <p:nvSpPr>
            <p:cNvPr id="16" name="Shape 132">
              <a:extLst>
                <a:ext uri="{FF2B5EF4-FFF2-40B4-BE49-F238E27FC236}">
                  <a16:creationId xmlns:a16="http://schemas.microsoft.com/office/drawing/2014/main" id="{ECAFDC6E-E09C-9C4E-8D8D-5AFBA9378F54}"/>
                </a:ext>
              </a:extLst>
            </p:cNvPr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0" t="0" r="0" b="0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33">
              <a:extLst>
                <a:ext uri="{FF2B5EF4-FFF2-40B4-BE49-F238E27FC236}">
                  <a16:creationId xmlns:a16="http://schemas.microsoft.com/office/drawing/2014/main" id="{54DF5482-C8EF-F044-9ECA-F9C9D2EDD4A5}"/>
                </a:ext>
              </a:extLst>
            </p:cNvPr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0" t="0" r="0" b="0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134">
              <a:extLst>
                <a:ext uri="{FF2B5EF4-FFF2-40B4-BE49-F238E27FC236}">
                  <a16:creationId xmlns:a16="http://schemas.microsoft.com/office/drawing/2014/main" id="{DEE28451-D1A7-BF47-8EFC-7B6DB65E0456}"/>
                </a:ext>
              </a:extLst>
            </p:cNvPr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0" t="0" r="0" b="0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35">
              <a:extLst>
                <a:ext uri="{FF2B5EF4-FFF2-40B4-BE49-F238E27FC236}">
                  <a16:creationId xmlns:a16="http://schemas.microsoft.com/office/drawing/2014/main" id="{D11C5696-1DF6-7349-9FA6-BD0DC31D7F4F}"/>
                </a:ext>
              </a:extLst>
            </p:cNvPr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0" t="0" r="0" b="0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136">
              <a:extLst>
                <a:ext uri="{FF2B5EF4-FFF2-40B4-BE49-F238E27FC236}">
                  <a16:creationId xmlns:a16="http://schemas.microsoft.com/office/drawing/2014/main" id="{28269A83-5CE7-BC48-BB37-7E3D580C6F0E}"/>
                </a:ext>
              </a:extLst>
            </p:cNvPr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0" t="0" r="0" b="0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Shape 161">
            <a:extLst>
              <a:ext uri="{FF2B5EF4-FFF2-40B4-BE49-F238E27FC236}">
                <a16:creationId xmlns:a16="http://schemas.microsoft.com/office/drawing/2014/main" id="{B8C31BDF-7F98-D64B-AC1F-B17001285FEE}"/>
              </a:ext>
            </a:extLst>
          </p:cNvPr>
          <p:cNvSpPr txBox="1">
            <a:spLocks/>
          </p:cNvSpPr>
          <p:nvPr/>
        </p:nvSpPr>
        <p:spPr>
          <a:xfrm>
            <a:off x="1525074" y="1127892"/>
            <a:ext cx="3482400" cy="37220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600"/>
              </a:spcBef>
              <a:buClr>
                <a:srgbClr val="D9D9D9"/>
              </a:buClr>
              <a:buSzPts val="2200"/>
            </a:pPr>
            <a:r>
              <a:rPr lang="en-US" sz="2200" b="1" dirty="0">
                <a:solidFill>
                  <a:srgbClr val="434343"/>
                </a:solidFill>
                <a:latin typeface="Barlow"/>
                <a:sym typeface="Barlow"/>
              </a:rPr>
              <a:t>Benefits and Costs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2200"/>
            </a:pPr>
            <a:r>
              <a:rPr lang="en-US" sz="1900" dirty="0">
                <a:solidFill>
                  <a:srgbClr val="434343"/>
                </a:solidFill>
                <a:latin typeface="Barlow"/>
                <a:sym typeface="Barlow"/>
              </a:rPr>
              <a:t>Massive propellant saving WRT single propulsive maneuver at the expense of risk caused by variability in atmospheric density (</a:t>
            </a:r>
            <a:r>
              <a:rPr lang="en-US" sz="1900" b="1" dirty="0">
                <a:solidFill>
                  <a:srgbClr val="434343"/>
                </a:solidFill>
                <a:latin typeface="Barlow"/>
                <a:sym typeface="Barlow"/>
              </a:rPr>
              <a:t>heat rate &amp; dynamic pressure</a:t>
            </a:r>
            <a:r>
              <a:rPr lang="en-US" sz="1900" dirty="0">
                <a:solidFill>
                  <a:srgbClr val="434343"/>
                </a:solidFill>
                <a:latin typeface="Barlow"/>
                <a:sym typeface="Barlow"/>
              </a:rPr>
              <a:t>)</a:t>
            </a:r>
            <a:endParaRPr lang="en-US" sz="1100" dirty="0">
              <a:solidFill>
                <a:srgbClr val="434343"/>
              </a:solidFill>
              <a:latin typeface="Barlow"/>
              <a:sym typeface="Barlow"/>
            </a:endParaRPr>
          </a:p>
          <a:p>
            <a:pPr lvl="0">
              <a:spcBef>
                <a:spcPts val="600"/>
              </a:spcBef>
              <a:buClr>
                <a:srgbClr val="D9D9D9"/>
              </a:buClr>
              <a:buSzPts val="2200"/>
            </a:pPr>
            <a:r>
              <a:rPr lang="en-US" sz="1900" dirty="0">
                <a:solidFill>
                  <a:srgbClr val="434343"/>
                </a:solidFill>
                <a:latin typeface="Barlow"/>
                <a:sym typeface="Barlow"/>
              </a:rPr>
              <a:t>Successfully performed for three Mars missions:</a:t>
            </a:r>
          </a:p>
          <a:p>
            <a:pPr marL="126900" lvl="0" indent="-126900">
              <a:spcBef>
                <a:spcPts val="600"/>
              </a:spcBef>
              <a:buClr>
                <a:srgbClr val="666666"/>
              </a:buClr>
              <a:buSzPts val="2200"/>
              <a:buFont typeface="Wingdings" pitchFamily="2" charset="2"/>
              <a:buChar char="§"/>
            </a:pPr>
            <a:r>
              <a:rPr lang="en-US" sz="1600" dirty="0">
                <a:solidFill>
                  <a:srgbClr val="434343"/>
                </a:solidFill>
                <a:latin typeface="Barlow"/>
                <a:sym typeface="Barlow"/>
              </a:rPr>
              <a:t>Mars Global Surveyor (1996)</a:t>
            </a:r>
          </a:p>
          <a:p>
            <a:pPr marL="126900" lvl="0" indent="-126900">
              <a:spcBef>
                <a:spcPts val="600"/>
              </a:spcBef>
              <a:buClr>
                <a:srgbClr val="666666"/>
              </a:buClr>
              <a:buSzPts val="2200"/>
              <a:buFont typeface="Wingdings" pitchFamily="2" charset="2"/>
              <a:buChar char="§"/>
            </a:pPr>
            <a:r>
              <a:rPr lang="en-US" sz="1600" dirty="0">
                <a:solidFill>
                  <a:srgbClr val="434343"/>
                </a:solidFill>
                <a:latin typeface="Barlow"/>
                <a:sym typeface="Barlow"/>
              </a:rPr>
              <a:t>Mars Odyssey (2001)</a:t>
            </a:r>
          </a:p>
          <a:p>
            <a:pPr marL="126900" lvl="0" indent="-126900">
              <a:spcBef>
                <a:spcPts val="600"/>
              </a:spcBef>
              <a:buClr>
                <a:srgbClr val="666666"/>
              </a:buClr>
              <a:buSzPts val="2200"/>
              <a:buFont typeface="Wingdings" pitchFamily="2" charset="2"/>
              <a:buChar char="§"/>
            </a:pPr>
            <a:r>
              <a:rPr lang="en-US" sz="1600" dirty="0">
                <a:solidFill>
                  <a:srgbClr val="434343"/>
                </a:solidFill>
                <a:latin typeface="Barlow"/>
                <a:sym typeface="Barlow"/>
              </a:rPr>
              <a:t>Mars Reconnaissance Orbiter (2005)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2200"/>
            </a:pPr>
            <a:endParaRPr lang="en-US" sz="2200" dirty="0">
              <a:solidFill>
                <a:srgbClr val="434343"/>
              </a:solidFill>
              <a:latin typeface="Barlow"/>
              <a:sym typeface="Barlow"/>
            </a:endParaRPr>
          </a:p>
          <a:p>
            <a:pPr lvl="0">
              <a:spcBef>
                <a:spcPts val="600"/>
              </a:spcBef>
              <a:buClr>
                <a:srgbClr val="D9D9D9"/>
              </a:buClr>
              <a:buSzPts val="2200"/>
            </a:pPr>
            <a:endParaRPr lang="en-US" sz="2200" dirty="0">
              <a:solidFill>
                <a:srgbClr val="434343"/>
              </a:solidFill>
              <a:latin typeface="Barlow"/>
              <a:sym typeface="Barlow"/>
            </a:endParaRPr>
          </a:p>
          <a:p>
            <a:pPr lvl="0">
              <a:spcBef>
                <a:spcPts val="600"/>
              </a:spcBef>
              <a:buClr>
                <a:srgbClr val="D9D9D9"/>
              </a:buClr>
              <a:buSzPts val="2200"/>
            </a:pPr>
            <a:endParaRPr lang="en-US" sz="2200" dirty="0">
              <a:solidFill>
                <a:srgbClr val="434343"/>
              </a:solidFill>
              <a:latin typeface="Barlow"/>
              <a:sym typeface="Barlow"/>
            </a:endParaRPr>
          </a:p>
        </p:txBody>
      </p:sp>
      <p:sp>
        <p:nvSpPr>
          <p:cNvPr id="25" name="Shape 163">
            <a:extLst>
              <a:ext uri="{FF2B5EF4-FFF2-40B4-BE49-F238E27FC236}">
                <a16:creationId xmlns:a16="http://schemas.microsoft.com/office/drawing/2014/main" id="{7C594A49-4F8E-1748-8014-DC9305F519D1}"/>
              </a:ext>
            </a:extLst>
          </p:cNvPr>
          <p:cNvSpPr txBox="1">
            <a:spLocks/>
          </p:cNvSpPr>
          <p:nvPr/>
        </p:nvSpPr>
        <p:spPr>
          <a:xfrm>
            <a:off x="5268071" y="1367175"/>
            <a:ext cx="3482400" cy="3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600"/>
              </a:spcBef>
              <a:buClr>
                <a:srgbClr val="D9D9D9"/>
              </a:buClr>
              <a:buSzPts val="2200"/>
            </a:pPr>
            <a:r>
              <a:rPr lang="en-US" sz="2200" b="1" dirty="0">
                <a:solidFill>
                  <a:srgbClr val="434343"/>
                </a:solidFill>
                <a:latin typeface="Barlow"/>
                <a:sym typeface="Barlow"/>
              </a:rPr>
              <a:t>Importance of Autonomy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2200"/>
            </a:pPr>
            <a:r>
              <a:rPr lang="en-US" sz="2000" dirty="0">
                <a:solidFill>
                  <a:srgbClr val="434343"/>
                </a:solidFill>
                <a:latin typeface="Barlow"/>
                <a:sym typeface="Barlow"/>
              </a:rPr>
              <a:t>Ground cost, a team of engineers always-online, less aggressive conditions (more when orbital period decreases)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2200"/>
            </a:pPr>
            <a:endParaRPr lang="en-US" sz="1100" dirty="0">
              <a:solidFill>
                <a:srgbClr val="434343"/>
              </a:solidFill>
              <a:latin typeface="Barlow"/>
              <a:sym typeface="Barlow"/>
            </a:endParaRPr>
          </a:p>
          <a:p>
            <a:pPr lvl="0">
              <a:spcBef>
                <a:spcPts val="600"/>
              </a:spcBef>
              <a:buClr>
                <a:srgbClr val="D9D9D9"/>
              </a:buClr>
              <a:buSzPts val="2200"/>
            </a:pPr>
            <a:r>
              <a:rPr lang="en-US" sz="2000" dirty="0">
                <a:solidFill>
                  <a:srgbClr val="434343"/>
                </a:solidFill>
                <a:latin typeface="Barlow"/>
                <a:sym typeface="Barlow"/>
              </a:rPr>
              <a:t>Previous efforts to address these issues with autonomy: 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2200"/>
            </a:pPr>
            <a:r>
              <a:rPr lang="en-US" sz="1800" dirty="0">
                <a:solidFill>
                  <a:srgbClr val="434343"/>
                </a:solidFill>
                <a:latin typeface="Barlow"/>
                <a:sym typeface="Barlow"/>
              </a:rPr>
              <a:t>Aerobraking Autonomous Control (1999-2012)</a:t>
            </a:r>
          </a:p>
          <a:p>
            <a:pPr lvl="0">
              <a:spcBef>
                <a:spcPts val="600"/>
              </a:spcBef>
              <a:buClr>
                <a:srgbClr val="D9D9D9"/>
              </a:buClr>
              <a:buSzPts val="2200"/>
            </a:pPr>
            <a:endParaRPr lang="en-US" sz="2200" dirty="0">
              <a:solidFill>
                <a:srgbClr val="434343"/>
              </a:solidFill>
              <a:latin typeface="Barlow"/>
              <a:sym typeface="Barlow"/>
            </a:endParaRPr>
          </a:p>
          <a:p>
            <a:pPr lvl="0">
              <a:spcBef>
                <a:spcPts val="600"/>
              </a:spcBef>
              <a:buClr>
                <a:srgbClr val="D9D9D9"/>
              </a:buClr>
              <a:buSzPts val="2200"/>
            </a:pPr>
            <a:endParaRPr lang="en-US" sz="2200" dirty="0">
              <a:solidFill>
                <a:srgbClr val="434343"/>
              </a:solidFill>
              <a:latin typeface="Barlow"/>
              <a:sym typeface="Barlow"/>
            </a:endParaRPr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D39F50E5-6096-6240-912C-127043452C6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151919" y="2304761"/>
            <a:ext cx="1971707" cy="574947"/>
          </a:xfrm>
          <a:prstGeom prst="curvedConnector3">
            <a:avLst>
              <a:gd name="adj1" fmla="val 104441"/>
            </a:avLst>
          </a:prstGeom>
          <a:ln w="44450" cap="flat">
            <a:solidFill>
              <a:srgbClr val="FFB000"/>
            </a:solidFill>
            <a:prstDash val="sysDash"/>
            <a:round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2919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85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ctrTitle" idx="4294967295"/>
          </p:nvPr>
        </p:nvSpPr>
        <p:spPr>
          <a:xfrm>
            <a:off x="1342778" y="69798"/>
            <a:ext cx="54555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5400" dirty="0">
                <a:solidFill>
                  <a:srgbClr val="FFB000"/>
                </a:solidFill>
              </a:rPr>
            </a:br>
            <a:br>
              <a:rPr lang="en" sz="5400" dirty="0">
                <a:solidFill>
                  <a:srgbClr val="FFB000"/>
                </a:solidFill>
              </a:rPr>
            </a:br>
            <a:r>
              <a:rPr lang="en" sz="5400" dirty="0">
                <a:solidFill>
                  <a:srgbClr val="FFB000"/>
                </a:solidFill>
              </a:rPr>
              <a:t>GOAL AND</a:t>
            </a:r>
            <a:br>
              <a:rPr lang="en" sz="5400" dirty="0">
                <a:solidFill>
                  <a:srgbClr val="FFB000"/>
                </a:solidFill>
              </a:rPr>
            </a:br>
            <a:r>
              <a:rPr lang="en" sz="5400" dirty="0">
                <a:solidFill>
                  <a:srgbClr val="FFB000"/>
                </a:solidFill>
              </a:rPr>
              <a:t>CHALL</a:t>
            </a:r>
            <a:r>
              <a:rPr lang="it-IT" sz="5400" dirty="0">
                <a:solidFill>
                  <a:srgbClr val="FFB000"/>
                </a:solidFill>
              </a:rPr>
              <a:t>E</a:t>
            </a:r>
            <a:r>
              <a:rPr lang="en" sz="5400" dirty="0">
                <a:solidFill>
                  <a:srgbClr val="FFB000"/>
                </a:solidFill>
              </a:rPr>
              <a:t>NGES </a:t>
            </a:r>
            <a:endParaRPr sz="5400" dirty="0">
              <a:solidFill>
                <a:srgbClr val="FFB000"/>
              </a:solidFill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subTitle" idx="4294967295"/>
          </p:nvPr>
        </p:nvSpPr>
        <p:spPr>
          <a:xfrm>
            <a:off x="1455987" y="2286000"/>
            <a:ext cx="7555987" cy="1841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" lvl="0" indent="0">
              <a:spcBef>
                <a:spcPts val="1000"/>
              </a:spcBef>
              <a:buNone/>
            </a:pPr>
            <a:r>
              <a:rPr lang="en" sz="2200" dirty="0"/>
              <a:t>Perform a complete and successful autonomous aerobraking campaign at Mars with a learning and adaptive behavior approach while:</a:t>
            </a:r>
          </a:p>
          <a:p>
            <a:pPr marL="63500" lvl="0" indent="0">
              <a:spcBef>
                <a:spcPts val="1000"/>
              </a:spcBef>
              <a:buNone/>
            </a:pPr>
            <a:r>
              <a:rPr lang="en" sz="2200" dirty="0"/>
              <a:t>1.  </a:t>
            </a:r>
            <a:r>
              <a:rPr lang="en-US" sz="2200" dirty="0"/>
              <a:t>Satisfying</a:t>
            </a:r>
            <a:r>
              <a:rPr lang="en" sz="2200" dirty="0"/>
              <a:t> </a:t>
            </a:r>
            <a:r>
              <a:rPr lang="en-US" sz="2200" dirty="0"/>
              <a:t>constraints</a:t>
            </a:r>
            <a:r>
              <a:rPr lang="en" sz="2200" dirty="0"/>
              <a:t> on dynamic pressure and heat rate</a:t>
            </a:r>
          </a:p>
          <a:p>
            <a:pPr marL="63500" lvl="0" indent="0">
              <a:spcBef>
                <a:spcPts val="1000"/>
              </a:spcBef>
              <a:buNone/>
            </a:pPr>
            <a:r>
              <a:rPr lang="en" sz="2200" dirty="0"/>
              <a:t>2. Managing mission risk</a:t>
            </a:r>
          </a:p>
          <a:p>
            <a:pPr marL="63500" lvl="0" indent="0">
              <a:spcBef>
                <a:spcPts val="1000"/>
              </a:spcBef>
              <a:buNone/>
            </a:pPr>
            <a:r>
              <a:rPr lang="en" sz="2200" dirty="0"/>
              <a:t>3. Minimizing control effort and time of flight (</a:t>
            </a:r>
            <a:r>
              <a:rPr lang="en" sz="2200" b="1" dirty="0"/>
              <a:t>cost</a:t>
            </a:r>
            <a:r>
              <a:rPr lang="en" sz="2200" dirty="0"/>
              <a:t>)</a:t>
            </a:r>
            <a:endParaRPr sz="2200" dirty="0"/>
          </a:p>
        </p:txBody>
      </p:sp>
      <p:sp>
        <p:nvSpPr>
          <p:cNvPr id="143" name="Shape 143"/>
          <p:cNvSpPr/>
          <p:nvPr/>
        </p:nvSpPr>
        <p:spPr>
          <a:xfrm>
            <a:off x="7349023" y="1943483"/>
            <a:ext cx="261878" cy="250050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" name="Shape 144"/>
          <p:cNvGrpSpPr/>
          <p:nvPr/>
        </p:nvGrpSpPr>
        <p:grpSpPr>
          <a:xfrm>
            <a:off x="7100302" y="572416"/>
            <a:ext cx="1121957" cy="1122271"/>
            <a:chOff x="6654650" y="3665275"/>
            <a:chExt cx="409100" cy="409125"/>
          </a:xfrm>
        </p:grpSpPr>
        <p:sp>
          <p:nvSpPr>
            <p:cNvPr id="145" name="Shape 145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0" t="0" r="0" b="0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0" t="0" r="0" b="0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Shape 147"/>
          <p:cNvGrpSpPr/>
          <p:nvPr/>
        </p:nvGrpSpPr>
        <p:grpSpPr>
          <a:xfrm rot="1057075">
            <a:off x="6113225" y="1439857"/>
            <a:ext cx="741255" cy="741354"/>
            <a:chOff x="570875" y="4322250"/>
            <a:chExt cx="443300" cy="443325"/>
          </a:xfrm>
        </p:grpSpPr>
        <p:sp>
          <p:nvSpPr>
            <p:cNvPr id="148" name="Shape 148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Shape 152"/>
          <p:cNvSpPr/>
          <p:nvPr/>
        </p:nvSpPr>
        <p:spPr>
          <a:xfrm rot="2466613">
            <a:off x="6584143" y="680313"/>
            <a:ext cx="363854" cy="347420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Shape 153"/>
          <p:cNvSpPr/>
          <p:nvPr/>
        </p:nvSpPr>
        <p:spPr>
          <a:xfrm rot="-1609020">
            <a:off x="6644420" y="1160139"/>
            <a:ext cx="261831" cy="250005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Shape 154"/>
          <p:cNvSpPr/>
          <p:nvPr/>
        </p:nvSpPr>
        <p:spPr>
          <a:xfrm rot="2926409">
            <a:off x="8364950" y="1564011"/>
            <a:ext cx="196068" cy="187212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Shape 155"/>
          <p:cNvSpPr/>
          <p:nvPr/>
        </p:nvSpPr>
        <p:spPr>
          <a:xfrm rot="-1609718">
            <a:off x="7548927" y="309671"/>
            <a:ext cx="176665" cy="168686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8174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141">
            <a:extLst>
              <a:ext uri="{FF2B5EF4-FFF2-40B4-BE49-F238E27FC236}">
                <a16:creationId xmlns:a16="http://schemas.microsoft.com/office/drawing/2014/main" id="{FD7C5EAF-7C8B-A741-9DE0-72676D8220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6774" r="30294"/>
          <a:stretch/>
        </p:blipFill>
        <p:spPr>
          <a:xfrm>
            <a:off x="0" y="0"/>
            <a:ext cx="3550809" cy="5143501"/>
          </a:xfrm>
          <a:prstGeom prst="rect">
            <a:avLst/>
          </a:prstGeom>
          <a:noFill/>
          <a:ln>
            <a:noFill/>
          </a:ln>
          <a:effectLst>
            <a:outerShdw dist="9525" algn="bl" rotWithShape="0">
              <a:srgbClr val="000000"/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C79E91-B042-6A40-A47A-09F34EEA8A55}"/>
              </a:ext>
            </a:extLst>
          </p:cNvPr>
          <p:cNvSpPr/>
          <p:nvPr/>
        </p:nvSpPr>
        <p:spPr>
          <a:xfrm>
            <a:off x="2235942" y="1748707"/>
            <a:ext cx="6514358" cy="1620937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52400" dist="38100" dir="7320000" sx="101000" sy="101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hape 116">
            <a:extLst>
              <a:ext uri="{FF2B5EF4-FFF2-40B4-BE49-F238E27FC236}">
                <a16:creationId xmlns:a16="http://schemas.microsoft.com/office/drawing/2014/main" id="{A8D52A5E-785A-D24C-B98A-F8C32BD6C5AB}"/>
              </a:ext>
            </a:extLst>
          </p:cNvPr>
          <p:cNvSpPr txBox="1">
            <a:spLocks/>
          </p:cNvSpPr>
          <p:nvPr/>
        </p:nvSpPr>
        <p:spPr>
          <a:xfrm>
            <a:off x="2935400" y="1832197"/>
            <a:ext cx="5814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it-IT" sz="3600" dirty="0"/>
              <a:t>2. PROBLEM FORMULATION</a:t>
            </a:r>
          </a:p>
        </p:txBody>
      </p:sp>
      <p:sp>
        <p:nvSpPr>
          <p:cNvPr id="11" name="Shape 116">
            <a:extLst>
              <a:ext uri="{FF2B5EF4-FFF2-40B4-BE49-F238E27FC236}">
                <a16:creationId xmlns:a16="http://schemas.microsoft.com/office/drawing/2014/main" id="{81B6E8FF-55B3-B542-80EF-8835ACC19C1D}"/>
              </a:ext>
            </a:extLst>
          </p:cNvPr>
          <p:cNvSpPr txBox="1">
            <a:spLocks/>
          </p:cNvSpPr>
          <p:nvPr/>
        </p:nvSpPr>
        <p:spPr>
          <a:xfrm>
            <a:off x="2982991" y="2263725"/>
            <a:ext cx="5814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1800" b="0" dirty="0">
                <a:solidFill>
                  <a:srgbClr val="666666"/>
                </a:solidFill>
              </a:rPr>
              <a:t>Mission Modeling, Reinforcement Learning and Interface</a:t>
            </a:r>
          </a:p>
        </p:txBody>
      </p:sp>
    </p:spTree>
    <p:extLst>
      <p:ext uri="{BB962C8B-B14F-4D97-AF65-F5344CB8AC3E}">
        <p14:creationId xmlns:p14="http://schemas.microsoft.com/office/powerpoint/2010/main" val="3941425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3B097C-7E01-9942-B581-46B2BB3B1942}"/>
              </a:ext>
            </a:extLst>
          </p:cNvPr>
          <p:cNvSpPr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B1D265-8E4A-A24B-8968-3BE040EFBB0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72850" y="4356225"/>
            <a:ext cx="548700" cy="3936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E0164F-FCE5-F645-9048-32BC59A6FF96}"/>
              </a:ext>
            </a:extLst>
          </p:cNvPr>
          <p:cNvSpPr/>
          <p:nvPr/>
        </p:nvSpPr>
        <p:spPr>
          <a:xfrm>
            <a:off x="889686" y="393475"/>
            <a:ext cx="7860714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hape 128">
            <a:extLst>
              <a:ext uri="{FF2B5EF4-FFF2-40B4-BE49-F238E27FC236}">
                <a16:creationId xmlns:a16="http://schemas.microsoft.com/office/drawing/2014/main" id="{9E4F9AAB-2642-3643-B5AF-925E328C5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AEROBRAKING MISSION MODELING</a:t>
            </a:r>
            <a:endParaRPr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AFE356-1BDB-0A40-B3E4-085E332C9BAE}"/>
              </a:ext>
            </a:extLst>
          </p:cNvPr>
          <p:cNvSpPr/>
          <p:nvPr/>
        </p:nvSpPr>
        <p:spPr>
          <a:xfrm>
            <a:off x="7925096" y="393475"/>
            <a:ext cx="828700" cy="806700"/>
          </a:xfrm>
          <a:prstGeom prst="rect">
            <a:avLst/>
          </a:prstGeom>
          <a:solidFill>
            <a:srgbClr val="FFD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Shape 131">
            <a:extLst>
              <a:ext uri="{FF2B5EF4-FFF2-40B4-BE49-F238E27FC236}">
                <a16:creationId xmlns:a16="http://schemas.microsoft.com/office/drawing/2014/main" id="{188B763A-F0C3-7C48-A7C2-808125D9DC11}"/>
              </a:ext>
            </a:extLst>
          </p:cNvPr>
          <p:cNvGrpSpPr/>
          <p:nvPr/>
        </p:nvGrpSpPr>
        <p:grpSpPr>
          <a:xfrm>
            <a:off x="8180944" y="637329"/>
            <a:ext cx="336534" cy="318981"/>
            <a:chOff x="5300400" y="3670175"/>
            <a:chExt cx="421300" cy="399325"/>
          </a:xfrm>
        </p:grpSpPr>
        <p:sp>
          <p:nvSpPr>
            <p:cNvPr id="16" name="Shape 132">
              <a:extLst>
                <a:ext uri="{FF2B5EF4-FFF2-40B4-BE49-F238E27FC236}">
                  <a16:creationId xmlns:a16="http://schemas.microsoft.com/office/drawing/2014/main" id="{ECAFDC6E-E09C-9C4E-8D8D-5AFBA9378F54}"/>
                </a:ext>
              </a:extLst>
            </p:cNvPr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0" t="0" r="0" b="0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33">
              <a:extLst>
                <a:ext uri="{FF2B5EF4-FFF2-40B4-BE49-F238E27FC236}">
                  <a16:creationId xmlns:a16="http://schemas.microsoft.com/office/drawing/2014/main" id="{54DF5482-C8EF-F044-9ECA-F9C9D2EDD4A5}"/>
                </a:ext>
              </a:extLst>
            </p:cNvPr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0" t="0" r="0" b="0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134">
              <a:extLst>
                <a:ext uri="{FF2B5EF4-FFF2-40B4-BE49-F238E27FC236}">
                  <a16:creationId xmlns:a16="http://schemas.microsoft.com/office/drawing/2014/main" id="{DEE28451-D1A7-BF47-8EFC-7B6DB65E0456}"/>
                </a:ext>
              </a:extLst>
            </p:cNvPr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0" t="0" r="0" b="0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35">
              <a:extLst>
                <a:ext uri="{FF2B5EF4-FFF2-40B4-BE49-F238E27FC236}">
                  <a16:creationId xmlns:a16="http://schemas.microsoft.com/office/drawing/2014/main" id="{D11C5696-1DF6-7349-9FA6-BD0DC31D7F4F}"/>
                </a:ext>
              </a:extLst>
            </p:cNvPr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0" t="0" r="0" b="0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136">
              <a:extLst>
                <a:ext uri="{FF2B5EF4-FFF2-40B4-BE49-F238E27FC236}">
                  <a16:creationId xmlns:a16="http://schemas.microsoft.com/office/drawing/2014/main" id="{28269A83-5CE7-BC48-BB37-7E3D580C6F0E}"/>
                </a:ext>
              </a:extLst>
            </p:cNvPr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0" t="0" r="0" b="0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Shape 90">
            <a:extLst>
              <a:ext uri="{FF2B5EF4-FFF2-40B4-BE49-F238E27FC236}">
                <a16:creationId xmlns:a16="http://schemas.microsoft.com/office/drawing/2014/main" id="{121854D0-77E4-294F-87FF-B2AC106ECE7C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725999" y="1345978"/>
            <a:ext cx="2199019" cy="285292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150">
            <a:extLst>
              <a:ext uri="{FF2B5EF4-FFF2-40B4-BE49-F238E27FC236}">
                <a16:creationId xmlns:a16="http://schemas.microsoft.com/office/drawing/2014/main" id="{8AC11299-2D01-F24E-8DB9-3E958094DEC2}"/>
              </a:ext>
            </a:extLst>
          </p:cNvPr>
          <p:cNvSpPr txBox="1">
            <a:spLocks/>
          </p:cNvSpPr>
          <p:nvPr/>
        </p:nvSpPr>
        <p:spPr>
          <a:xfrm>
            <a:off x="1341930" y="1302434"/>
            <a:ext cx="5158155" cy="131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63500">
              <a:buSzPts val="2600"/>
            </a:pPr>
            <a:r>
              <a:rPr lang="en-US" sz="2200" b="0" dirty="0">
                <a:solidFill>
                  <a:srgbClr val="666666"/>
                </a:solidFill>
              </a:rPr>
              <a:t>Aerobraking mission: vary periapsis altitude to lower apoapsis altitude while satisfying constraints</a:t>
            </a:r>
            <a:endParaRPr lang="en-US" sz="2600" b="0" dirty="0">
              <a:solidFill>
                <a:schemeClr val="tx1"/>
              </a:solidFill>
            </a:endParaRPr>
          </a:p>
        </p:txBody>
      </p:sp>
      <p:sp>
        <p:nvSpPr>
          <p:cNvPr id="28" name="Shape 143">
            <a:extLst>
              <a:ext uri="{FF2B5EF4-FFF2-40B4-BE49-F238E27FC236}">
                <a16:creationId xmlns:a16="http://schemas.microsoft.com/office/drawing/2014/main" id="{AD9D89C4-A4F4-1342-8689-5D26F06F9B1A}"/>
              </a:ext>
            </a:extLst>
          </p:cNvPr>
          <p:cNvSpPr txBox="1">
            <a:spLocks/>
          </p:cNvSpPr>
          <p:nvPr/>
        </p:nvSpPr>
        <p:spPr>
          <a:xfrm>
            <a:off x="1680547" y="3054632"/>
            <a:ext cx="3628058" cy="789454"/>
          </a:xfrm>
          <a:prstGeom prst="rect">
            <a:avLst/>
          </a:prstGeom>
          <a:noFill/>
          <a:ln w="38100" cap="flat" cmpd="sng">
            <a:solidFill>
              <a:srgbClr val="FFB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tabLst/>
              <a:defRPr/>
            </a:pPr>
            <a:endParaRPr kumimoji="0" lang="it-IT" sz="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Font typeface="Roboto"/>
              <a:buNone/>
              <a:tabLst/>
              <a:defRPr/>
            </a:pP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Roboto"/>
                <a:sym typeface="Roboto"/>
              </a:rPr>
              <a:t>Keplerian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Roboto"/>
                <a:sym typeface="Roboto"/>
              </a:rPr>
              <a:t> Trajectory Simulator</a:t>
            </a:r>
          </a:p>
        </p:txBody>
      </p:sp>
      <p:cxnSp>
        <p:nvCxnSpPr>
          <p:cNvPr id="29" name="Shape 144">
            <a:extLst>
              <a:ext uri="{FF2B5EF4-FFF2-40B4-BE49-F238E27FC236}">
                <a16:creationId xmlns:a16="http://schemas.microsoft.com/office/drawing/2014/main" id="{3CB3FAD0-A22C-844F-B635-36DEF143042C}"/>
              </a:ext>
            </a:extLst>
          </p:cNvPr>
          <p:cNvCxnSpPr>
            <a:cxnSpLocks/>
            <a:stCxn id="28" idx="2"/>
            <a:endCxn id="30" idx="0"/>
          </p:cNvCxnSpPr>
          <p:nvPr/>
        </p:nvCxnSpPr>
        <p:spPr>
          <a:xfrm flipH="1">
            <a:off x="3487380" y="3844086"/>
            <a:ext cx="7196" cy="413324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" name="Shape 145">
            <a:extLst>
              <a:ext uri="{FF2B5EF4-FFF2-40B4-BE49-F238E27FC236}">
                <a16:creationId xmlns:a16="http://schemas.microsoft.com/office/drawing/2014/main" id="{99814C5E-A9FB-F94A-A32A-15AD2CE3406D}"/>
              </a:ext>
            </a:extLst>
          </p:cNvPr>
          <p:cNvSpPr txBox="1"/>
          <p:nvPr/>
        </p:nvSpPr>
        <p:spPr>
          <a:xfrm>
            <a:off x="1866383" y="4257410"/>
            <a:ext cx="3241993" cy="508950"/>
          </a:xfrm>
          <a:prstGeom prst="rect">
            <a:avLst/>
          </a:prstGeom>
          <a:noFill/>
          <a:ln w="38100" cap="flat" cmpd="sng">
            <a:solidFill>
              <a:srgbClr val="FFB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Roboto"/>
                <a:cs typeface="Roboto"/>
                <a:sym typeface="Roboto"/>
              </a:rPr>
              <a:t>Aeroassist Simulation</a:t>
            </a:r>
          </a:p>
        </p:txBody>
      </p:sp>
      <p:cxnSp>
        <p:nvCxnSpPr>
          <p:cNvPr id="36" name="Shape 144">
            <a:extLst>
              <a:ext uri="{FF2B5EF4-FFF2-40B4-BE49-F238E27FC236}">
                <a16:creationId xmlns:a16="http://schemas.microsoft.com/office/drawing/2014/main" id="{6CFEC433-4A40-4243-BAA5-A6ED35ED9D49}"/>
              </a:ext>
            </a:extLst>
          </p:cNvPr>
          <p:cNvCxnSpPr>
            <a:cxnSpLocks/>
          </p:cNvCxnSpPr>
          <p:nvPr/>
        </p:nvCxnSpPr>
        <p:spPr>
          <a:xfrm>
            <a:off x="2657604" y="2544498"/>
            <a:ext cx="0" cy="510134"/>
          </a:xfrm>
          <a:prstGeom prst="straightConnector1">
            <a:avLst/>
          </a:prstGeom>
          <a:noFill/>
          <a:ln w="12700" cap="flat" cmpd="sng">
            <a:solidFill>
              <a:srgbClr val="424242"/>
            </a:solidFill>
            <a:prstDash val="sysDot"/>
            <a:round/>
            <a:headEnd type="none" w="med" len="med"/>
            <a:tailEnd type="triangle" w="med" len="med"/>
          </a:ln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47A6DEF-40EC-E947-A1CE-FBD16DC4B854}"/>
              </a:ext>
            </a:extLst>
          </p:cNvPr>
          <p:cNvSpPr txBox="1"/>
          <p:nvPr/>
        </p:nvSpPr>
        <p:spPr>
          <a:xfrm>
            <a:off x="2613245" y="248831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>
                <a:solidFill>
                  <a:srgbClr val="666666"/>
                </a:solidFill>
              </a:rPr>
              <a:t>r</a:t>
            </a:r>
            <a:r>
              <a:rPr lang="it-IT" sz="1800" baseline="-25000" dirty="0" err="1">
                <a:solidFill>
                  <a:srgbClr val="666666"/>
                </a:solidFill>
              </a:rPr>
              <a:t>ao</a:t>
            </a:r>
            <a:endParaRPr lang="it-IT" sz="1800" baseline="-25000" dirty="0">
              <a:solidFill>
                <a:srgbClr val="666666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0B2C3E-13E7-864B-894F-5F45C5981871}"/>
              </a:ext>
            </a:extLst>
          </p:cNvPr>
          <p:cNvSpPr txBox="1"/>
          <p:nvPr/>
        </p:nvSpPr>
        <p:spPr>
          <a:xfrm>
            <a:off x="3943997" y="2506575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>
                <a:solidFill>
                  <a:srgbClr val="666666"/>
                </a:solidFill>
              </a:rPr>
              <a:t>r</a:t>
            </a:r>
            <a:r>
              <a:rPr lang="it-IT" sz="1800" baseline="-25000" dirty="0" err="1">
                <a:solidFill>
                  <a:srgbClr val="666666"/>
                </a:solidFill>
              </a:rPr>
              <a:t>pi</a:t>
            </a:r>
            <a:endParaRPr lang="it-IT" sz="1800" baseline="-25000" dirty="0">
              <a:solidFill>
                <a:srgbClr val="666666"/>
              </a:solidFill>
            </a:endParaRPr>
          </a:p>
        </p:txBody>
      </p: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82EADC67-136A-564A-8DBE-FE70AE095C59}"/>
              </a:ext>
            </a:extLst>
          </p:cNvPr>
          <p:cNvCxnSpPr>
            <a:cxnSpLocks/>
          </p:cNvCxnSpPr>
          <p:nvPr/>
        </p:nvCxnSpPr>
        <p:spPr>
          <a:xfrm rot="10800000" flipV="1">
            <a:off x="3953244" y="2544499"/>
            <a:ext cx="1636859" cy="476696"/>
          </a:xfrm>
          <a:prstGeom prst="bentConnector3">
            <a:avLst>
              <a:gd name="adj1" fmla="val 99878"/>
            </a:avLst>
          </a:prstGeom>
          <a:ln>
            <a:solidFill>
              <a:srgbClr val="66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930F8FB4-3385-7141-B072-2A16D58D7543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88012" y="2611858"/>
            <a:ext cx="828693" cy="693976"/>
          </a:xfrm>
          <a:prstGeom prst="bentConnector3">
            <a:avLst>
              <a:gd name="adj1" fmla="val 83"/>
            </a:avLst>
          </a:prstGeom>
          <a:ln>
            <a:solidFill>
              <a:srgbClr val="6666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9E2BAC4A-09DC-D744-9943-054D063C48DF}"/>
              </a:ext>
            </a:extLst>
          </p:cNvPr>
          <p:cNvSpPr txBox="1"/>
          <p:nvPr/>
        </p:nvSpPr>
        <p:spPr>
          <a:xfrm>
            <a:off x="3550893" y="3824926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rgbClr val="666666"/>
                </a:solidFill>
              </a:rPr>
              <a:t>v</a:t>
            </a:r>
            <a:r>
              <a:rPr lang="it-IT" sz="1800" baseline="-25000" dirty="0">
                <a:solidFill>
                  <a:srgbClr val="666666"/>
                </a:solidFill>
              </a:rPr>
              <a:t>i</a:t>
            </a:r>
            <a:r>
              <a:rPr lang="it-IT" sz="1800" dirty="0">
                <a:solidFill>
                  <a:srgbClr val="666666"/>
                </a:solidFill>
              </a:rPr>
              <a:t>, </a:t>
            </a:r>
            <a:r>
              <a:rPr lang="it-IT" sz="1800" dirty="0" err="1">
                <a:solidFill>
                  <a:srgbClr val="666666"/>
                </a:solidFill>
              </a:rPr>
              <a:t>fpa</a:t>
            </a:r>
            <a:r>
              <a:rPr lang="it-IT" sz="1800" baseline="-25000" dirty="0" err="1">
                <a:solidFill>
                  <a:srgbClr val="666666"/>
                </a:solidFill>
              </a:rPr>
              <a:t>i</a:t>
            </a:r>
            <a:endParaRPr lang="it-IT" sz="1800" dirty="0">
              <a:solidFill>
                <a:srgbClr val="666666"/>
              </a:solidFill>
            </a:endParaRPr>
          </a:p>
        </p:txBody>
      </p: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E5B63DE9-0690-B44B-805F-AA99EF11E65A}"/>
              </a:ext>
            </a:extLst>
          </p:cNvPr>
          <p:cNvCxnSpPr>
            <a:cxnSpLocks/>
            <a:stCxn id="30" idx="2"/>
          </p:cNvCxnSpPr>
          <p:nvPr/>
        </p:nvCxnSpPr>
        <p:spPr>
          <a:xfrm rot="16200000" flipH="1">
            <a:off x="4413582" y="3840158"/>
            <a:ext cx="280084" cy="2132488"/>
          </a:xfrm>
          <a:prstGeom prst="bentConnector2">
            <a:avLst/>
          </a:prstGeom>
          <a:ln>
            <a:solidFill>
              <a:srgbClr val="66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EE17D11C-0FC4-8348-BAB7-A14EC5F3BB65}"/>
              </a:ext>
            </a:extLst>
          </p:cNvPr>
          <p:cNvCxnSpPr>
            <a:cxnSpLocks/>
            <a:endCxn id="27" idx="2"/>
          </p:cNvCxnSpPr>
          <p:nvPr/>
        </p:nvCxnSpPr>
        <p:spPr>
          <a:xfrm rot="5400000" flipH="1" flipV="1">
            <a:off x="5336835" y="4145802"/>
            <a:ext cx="1160705" cy="640601"/>
          </a:xfrm>
          <a:prstGeom prst="bentConnector3">
            <a:avLst>
              <a:gd name="adj1" fmla="val 68"/>
            </a:avLst>
          </a:prstGeom>
          <a:ln>
            <a:solidFill>
              <a:srgbClr val="66666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80B69BE-2E6D-DF4C-943A-518A15ACDEBF}"/>
              </a:ext>
            </a:extLst>
          </p:cNvPr>
          <p:cNvSpPr txBox="1"/>
          <p:nvPr/>
        </p:nvSpPr>
        <p:spPr>
          <a:xfrm>
            <a:off x="3550893" y="4710549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rgbClr val="666666"/>
                </a:solidFill>
              </a:rPr>
              <a:t>r</a:t>
            </a:r>
            <a:r>
              <a:rPr lang="it-IT" sz="1800" baseline="-25000" dirty="0">
                <a:solidFill>
                  <a:srgbClr val="666666"/>
                </a:solidFill>
              </a:rPr>
              <a:t>ai</a:t>
            </a:r>
            <a:r>
              <a:rPr lang="it-IT" sz="1800" dirty="0">
                <a:solidFill>
                  <a:srgbClr val="666666"/>
                </a:solidFill>
              </a:rPr>
              <a:t>, dp</a:t>
            </a:r>
            <a:r>
              <a:rPr lang="it-IT" sz="1800" baseline="-25000" dirty="0">
                <a:solidFill>
                  <a:srgbClr val="666666"/>
                </a:solidFill>
              </a:rPr>
              <a:t>i, </a:t>
            </a:r>
            <a:r>
              <a:rPr lang="it-IT" sz="1800" dirty="0" err="1">
                <a:solidFill>
                  <a:srgbClr val="666666"/>
                </a:solidFill>
              </a:rPr>
              <a:t>hr</a:t>
            </a:r>
            <a:r>
              <a:rPr lang="it-IT" sz="1800" baseline="-25000" dirty="0" err="1">
                <a:solidFill>
                  <a:srgbClr val="666666"/>
                </a:solidFill>
              </a:rPr>
              <a:t>i</a:t>
            </a:r>
            <a:endParaRPr lang="it-IT" sz="1800" dirty="0">
              <a:solidFill>
                <a:srgbClr val="666666"/>
              </a:solidFill>
            </a:endParaRPr>
          </a:p>
        </p:txBody>
      </p:sp>
      <p:sp>
        <p:nvSpPr>
          <p:cNvPr id="27" name="Shape 143">
            <a:extLst>
              <a:ext uri="{FF2B5EF4-FFF2-40B4-BE49-F238E27FC236}">
                <a16:creationId xmlns:a16="http://schemas.microsoft.com/office/drawing/2014/main" id="{A399E880-5E1B-A747-B54A-EF23C9B5FD45}"/>
              </a:ext>
            </a:extLst>
          </p:cNvPr>
          <p:cNvSpPr txBox="1">
            <a:spLocks/>
          </p:cNvSpPr>
          <p:nvPr/>
        </p:nvSpPr>
        <p:spPr>
          <a:xfrm>
            <a:off x="5555368" y="3381749"/>
            <a:ext cx="1364240" cy="504000"/>
          </a:xfrm>
          <a:prstGeom prst="rect">
            <a:avLst/>
          </a:prstGeom>
          <a:solidFill>
            <a:srgbClr val="FFDA86"/>
          </a:solidFill>
          <a:ln w="38100" cap="flat" cmpd="sng">
            <a:solidFill>
              <a:srgbClr val="FFB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800"/>
              <a:buFont typeface="Roboto"/>
              <a:buNone/>
              <a:tabLst/>
              <a:defRPr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Roboto"/>
                <a:sym typeface="Roboto"/>
              </a:rPr>
              <a:t>Autonomy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+mn-lt"/>
              <a:ea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51321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3B097C-7E01-9942-B581-46B2BB3B1942}"/>
              </a:ext>
            </a:extLst>
          </p:cNvPr>
          <p:cNvSpPr/>
          <p:nvPr/>
        </p:nvSpPr>
        <p:spPr>
          <a:xfrm>
            <a:off x="8750400" y="43562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B1D265-8E4A-A24B-8968-3BE040EFBB0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78778" y="4356225"/>
            <a:ext cx="548700" cy="3936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E0164F-FCE5-F645-9048-32BC59A6FF96}"/>
              </a:ext>
            </a:extLst>
          </p:cNvPr>
          <p:cNvSpPr/>
          <p:nvPr/>
        </p:nvSpPr>
        <p:spPr>
          <a:xfrm>
            <a:off x="889686" y="393475"/>
            <a:ext cx="7860714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190500" dist="38100" dir="29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hape 128">
            <a:extLst>
              <a:ext uri="{FF2B5EF4-FFF2-40B4-BE49-F238E27FC236}">
                <a16:creationId xmlns:a16="http://schemas.microsoft.com/office/drawing/2014/main" id="{9E4F9AAB-2642-3643-B5AF-925E328C5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REINFORCEMENT LEARNING</a:t>
            </a:r>
            <a:endParaRPr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AFE356-1BDB-0A40-B3E4-085E332C9BAE}"/>
              </a:ext>
            </a:extLst>
          </p:cNvPr>
          <p:cNvSpPr/>
          <p:nvPr/>
        </p:nvSpPr>
        <p:spPr>
          <a:xfrm>
            <a:off x="7925096" y="393475"/>
            <a:ext cx="828700" cy="806700"/>
          </a:xfrm>
          <a:prstGeom prst="rect">
            <a:avLst/>
          </a:prstGeom>
          <a:solidFill>
            <a:srgbClr val="FFD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Shape 131">
            <a:extLst>
              <a:ext uri="{FF2B5EF4-FFF2-40B4-BE49-F238E27FC236}">
                <a16:creationId xmlns:a16="http://schemas.microsoft.com/office/drawing/2014/main" id="{188B763A-F0C3-7C48-A7C2-808125D9DC11}"/>
              </a:ext>
            </a:extLst>
          </p:cNvPr>
          <p:cNvGrpSpPr/>
          <p:nvPr/>
        </p:nvGrpSpPr>
        <p:grpSpPr>
          <a:xfrm>
            <a:off x="8180944" y="637329"/>
            <a:ext cx="336534" cy="318981"/>
            <a:chOff x="5300400" y="3670175"/>
            <a:chExt cx="421300" cy="399325"/>
          </a:xfrm>
        </p:grpSpPr>
        <p:sp>
          <p:nvSpPr>
            <p:cNvPr id="16" name="Shape 132">
              <a:extLst>
                <a:ext uri="{FF2B5EF4-FFF2-40B4-BE49-F238E27FC236}">
                  <a16:creationId xmlns:a16="http://schemas.microsoft.com/office/drawing/2014/main" id="{ECAFDC6E-E09C-9C4E-8D8D-5AFBA9378F54}"/>
                </a:ext>
              </a:extLst>
            </p:cNvPr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0" t="0" r="0" b="0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33">
              <a:extLst>
                <a:ext uri="{FF2B5EF4-FFF2-40B4-BE49-F238E27FC236}">
                  <a16:creationId xmlns:a16="http://schemas.microsoft.com/office/drawing/2014/main" id="{54DF5482-C8EF-F044-9ECA-F9C9D2EDD4A5}"/>
                </a:ext>
              </a:extLst>
            </p:cNvPr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0" t="0" r="0" b="0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Shape 134">
              <a:extLst>
                <a:ext uri="{FF2B5EF4-FFF2-40B4-BE49-F238E27FC236}">
                  <a16:creationId xmlns:a16="http://schemas.microsoft.com/office/drawing/2014/main" id="{DEE28451-D1A7-BF47-8EFC-7B6DB65E0456}"/>
                </a:ext>
              </a:extLst>
            </p:cNvPr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0" t="0" r="0" b="0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135">
              <a:extLst>
                <a:ext uri="{FF2B5EF4-FFF2-40B4-BE49-F238E27FC236}">
                  <a16:creationId xmlns:a16="http://schemas.microsoft.com/office/drawing/2014/main" id="{D11C5696-1DF6-7349-9FA6-BD0DC31D7F4F}"/>
                </a:ext>
              </a:extLst>
            </p:cNvPr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0" t="0" r="0" b="0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136">
              <a:extLst>
                <a:ext uri="{FF2B5EF4-FFF2-40B4-BE49-F238E27FC236}">
                  <a16:creationId xmlns:a16="http://schemas.microsoft.com/office/drawing/2014/main" id="{28269A83-5CE7-BC48-BB37-7E3D580C6F0E}"/>
                </a:ext>
              </a:extLst>
            </p:cNvPr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0" t="0" r="0" b="0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Shape 150">
            <a:extLst>
              <a:ext uri="{FF2B5EF4-FFF2-40B4-BE49-F238E27FC236}">
                <a16:creationId xmlns:a16="http://schemas.microsoft.com/office/drawing/2014/main" id="{A7C17362-E090-CD4F-9887-4825F966B3E3}"/>
              </a:ext>
            </a:extLst>
          </p:cNvPr>
          <p:cNvSpPr txBox="1">
            <a:spLocks/>
          </p:cNvSpPr>
          <p:nvPr/>
        </p:nvSpPr>
        <p:spPr>
          <a:xfrm>
            <a:off x="1555200" y="1350000"/>
            <a:ext cx="5021472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63500" lvl="0">
              <a:spcBef>
                <a:spcPts val="600"/>
              </a:spcBef>
              <a:buSzPts val="2600"/>
            </a:pPr>
            <a:r>
              <a:rPr lang="en-US" sz="2200" b="0" dirty="0">
                <a:solidFill>
                  <a:srgbClr val="666666"/>
                </a:solidFill>
              </a:rPr>
              <a:t>Tabular Q-Learning Algorithm with </a:t>
            </a:r>
            <a:r>
              <a:rPr lang="en-US" sz="2200" b="0" dirty="0" err="1">
                <a:solidFill>
                  <a:srgbClr val="5F5F5F"/>
                </a:solidFill>
              </a:rPr>
              <a:t>ε</a:t>
            </a:r>
            <a:r>
              <a:rPr lang="en-US" sz="2200" b="0" dirty="0">
                <a:solidFill>
                  <a:srgbClr val="5F5F5F"/>
                </a:solidFill>
              </a:rPr>
              <a:t>-greedy policy search</a:t>
            </a:r>
            <a:endParaRPr lang="en-US" sz="2200" b="0" dirty="0">
              <a:solidFill>
                <a:srgbClr val="666666"/>
              </a:solidFill>
            </a:endParaRPr>
          </a:p>
          <a:p>
            <a:pPr marL="63500" lvl="0">
              <a:spcBef>
                <a:spcPts val="600"/>
              </a:spcBef>
              <a:buSzPts val="2600"/>
            </a:pPr>
            <a:r>
              <a:rPr lang="en-US" sz="2200" dirty="0">
                <a:solidFill>
                  <a:srgbClr val="5F5F5F"/>
                </a:solidFill>
              </a:rPr>
              <a:t>		&lt;S, A,P </a:t>
            </a:r>
            <a:r>
              <a:rPr lang="en-US" sz="2200" baseline="30000" dirty="0">
                <a:solidFill>
                  <a:srgbClr val="5F5F5F"/>
                </a:solidFill>
              </a:rPr>
              <a:t>a</a:t>
            </a:r>
            <a:r>
              <a:rPr lang="en-US" sz="2200" baseline="-25000" dirty="0">
                <a:solidFill>
                  <a:srgbClr val="5F5F5F"/>
                </a:solidFill>
              </a:rPr>
              <a:t>ss’</a:t>
            </a:r>
            <a:r>
              <a:rPr lang="en-US" sz="2200" dirty="0">
                <a:solidFill>
                  <a:srgbClr val="5F5F5F"/>
                </a:solidFill>
              </a:rPr>
              <a:t>, R </a:t>
            </a:r>
            <a:r>
              <a:rPr lang="en-US" sz="2200" baseline="30000" dirty="0">
                <a:solidFill>
                  <a:srgbClr val="5F5F5F"/>
                </a:solidFill>
              </a:rPr>
              <a:t>a</a:t>
            </a:r>
            <a:r>
              <a:rPr lang="en-US" sz="2200" baseline="-25000" dirty="0">
                <a:solidFill>
                  <a:srgbClr val="5F5F5F"/>
                </a:solidFill>
              </a:rPr>
              <a:t>ss’</a:t>
            </a:r>
            <a:r>
              <a:rPr lang="en-US" sz="2200" dirty="0">
                <a:solidFill>
                  <a:srgbClr val="5F5F5F"/>
                </a:solidFill>
              </a:rPr>
              <a:t>, </a:t>
            </a:r>
            <a:r>
              <a:rPr lang="en-US" sz="2200" dirty="0" err="1">
                <a:solidFill>
                  <a:srgbClr val="5F5F5F"/>
                </a:solidFill>
              </a:rPr>
              <a:t>γ</a:t>
            </a:r>
            <a:r>
              <a:rPr lang="en-US" sz="2200" dirty="0">
                <a:solidFill>
                  <a:srgbClr val="5F5F5F"/>
                </a:solidFill>
              </a:rPr>
              <a:t> &gt; </a:t>
            </a:r>
            <a:endParaRPr lang="en-US" sz="2200" b="0" dirty="0">
              <a:solidFill>
                <a:srgbClr val="5F5F5F"/>
              </a:solidFill>
            </a:endParaRPr>
          </a:p>
          <a:p>
            <a:pPr marL="63500" lvl="0">
              <a:spcBef>
                <a:spcPts val="600"/>
              </a:spcBef>
              <a:buSzPts val="2600"/>
            </a:pPr>
            <a:r>
              <a:rPr lang="en-US" sz="2000" b="0" dirty="0">
                <a:solidFill>
                  <a:srgbClr val="666666"/>
                </a:solidFill>
              </a:rPr>
              <a:t>S = apoapsis radius</a:t>
            </a:r>
          </a:p>
          <a:p>
            <a:pPr marL="63500" lvl="0">
              <a:spcBef>
                <a:spcPts val="600"/>
              </a:spcBef>
              <a:buSzPts val="2600"/>
            </a:pPr>
            <a:r>
              <a:rPr lang="en-US" sz="2000" b="0" dirty="0">
                <a:solidFill>
                  <a:srgbClr val="5F5F5F"/>
                </a:solidFill>
              </a:rPr>
              <a:t>A = periapsis altitude</a:t>
            </a:r>
          </a:p>
          <a:p>
            <a:pPr marL="63500" lvl="0">
              <a:spcBef>
                <a:spcPts val="600"/>
              </a:spcBef>
              <a:buSzPts val="2600"/>
            </a:pPr>
            <a:r>
              <a:rPr lang="en-US" sz="2000" b="0" dirty="0">
                <a:solidFill>
                  <a:srgbClr val="5F5F5F"/>
                </a:solidFill>
              </a:rPr>
              <a:t>R </a:t>
            </a:r>
            <a:r>
              <a:rPr lang="en-US" sz="2000" b="0" baseline="30000" dirty="0">
                <a:solidFill>
                  <a:srgbClr val="5F5F5F"/>
                </a:solidFill>
              </a:rPr>
              <a:t>a</a:t>
            </a:r>
            <a:r>
              <a:rPr lang="en-US" sz="2000" b="0" baseline="-25000" dirty="0">
                <a:solidFill>
                  <a:srgbClr val="5F5F5F"/>
                </a:solidFill>
              </a:rPr>
              <a:t>ss’  </a:t>
            </a:r>
            <a:r>
              <a:rPr lang="en-US" sz="2000" b="0" dirty="0">
                <a:solidFill>
                  <a:srgbClr val="5F5F5F"/>
                </a:solidFill>
              </a:rPr>
              <a:t>=reward built to minimize the aerobraking whole time.</a:t>
            </a:r>
          </a:p>
          <a:p>
            <a:pPr marL="63500" lvl="0">
              <a:spcBef>
                <a:spcPts val="600"/>
              </a:spcBef>
              <a:buSzPts val="2600"/>
            </a:pPr>
            <a:endParaRPr lang="en-US" sz="2000" b="0" dirty="0">
              <a:solidFill>
                <a:srgbClr val="5F5F5F"/>
              </a:solidFill>
            </a:endParaRPr>
          </a:p>
          <a:p>
            <a:pPr marL="63500" lvl="0">
              <a:spcBef>
                <a:spcPts val="600"/>
              </a:spcBef>
              <a:buSzPts val="2600"/>
            </a:pPr>
            <a:endParaRPr lang="en-US" sz="2000" b="0" dirty="0">
              <a:solidFill>
                <a:srgbClr val="5F5F5F"/>
              </a:solidFill>
            </a:endParaRPr>
          </a:p>
        </p:txBody>
      </p:sp>
      <p:pic>
        <p:nvPicPr>
          <p:cNvPr id="24" name="Shape 178">
            <a:extLst>
              <a:ext uri="{FF2B5EF4-FFF2-40B4-BE49-F238E27FC236}">
                <a16:creationId xmlns:a16="http://schemas.microsoft.com/office/drawing/2014/main" id="{C5C3E6EE-E84E-824A-9A75-830CDA2B413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6672" y="1334138"/>
            <a:ext cx="2541722" cy="184141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150">
            <a:extLst>
              <a:ext uri="{FF2B5EF4-FFF2-40B4-BE49-F238E27FC236}">
                <a16:creationId xmlns:a16="http://schemas.microsoft.com/office/drawing/2014/main" id="{D73724F4-AFB8-364B-A380-12730994F0EA}"/>
              </a:ext>
            </a:extLst>
          </p:cNvPr>
          <p:cNvSpPr txBox="1">
            <a:spLocks/>
          </p:cNvSpPr>
          <p:nvPr/>
        </p:nvSpPr>
        <p:spPr>
          <a:xfrm>
            <a:off x="6165628" y="3106555"/>
            <a:ext cx="2584772" cy="2099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63500" lvl="0">
              <a:spcBef>
                <a:spcPts val="600"/>
              </a:spcBef>
              <a:buSzPts val="2600"/>
            </a:pPr>
            <a:r>
              <a:rPr lang="en" sz="2000" dirty="0">
                <a:solidFill>
                  <a:srgbClr val="FFB000"/>
                </a:solidFill>
              </a:rPr>
              <a:t>Reinforcement learning is learning what to do…so as to maximize a numerical reward signal. (Sutton)</a:t>
            </a:r>
            <a:endParaRPr lang="en-US" sz="1800" dirty="0">
              <a:solidFill>
                <a:srgbClr val="FFB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79A72D-1CA6-D141-987C-5D45877667D8}"/>
              </a:ext>
            </a:extLst>
          </p:cNvPr>
          <p:cNvGrpSpPr/>
          <p:nvPr/>
        </p:nvGrpSpPr>
        <p:grpSpPr>
          <a:xfrm>
            <a:off x="5843787" y="3175556"/>
            <a:ext cx="393600" cy="630942"/>
            <a:chOff x="5681769" y="3079929"/>
            <a:chExt cx="393600" cy="63094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EDE91E0-0791-5C4D-9234-BF9CB23DEBDB}"/>
                </a:ext>
              </a:extLst>
            </p:cNvPr>
            <p:cNvSpPr/>
            <p:nvPr/>
          </p:nvSpPr>
          <p:spPr>
            <a:xfrm>
              <a:off x="5681769" y="3099831"/>
              <a:ext cx="393600" cy="393600"/>
            </a:xfrm>
            <a:prstGeom prst="rect">
              <a:avLst/>
            </a:prstGeom>
            <a:solidFill>
              <a:srgbClr val="FFB000"/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B50652-D49E-E943-819F-1D63902F5292}"/>
                </a:ext>
              </a:extLst>
            </p:cNvPr>
            <p:cNvSpPr txBox="1"/>
            <p:nvPr/>
          </p:nvSpPr>
          <p:spPr>
            <a:xfrm>
              <a:off x="5707427" y="3079929"/>
              <a:ext cx="30328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sz="3500" dirty="0">
                  <a:solidFill>
                    <a:schemeClr val="bg1"/>
                  </a:solidFill>
                </a:rPr>
                <a:t>“</a:t>
              </a:r>
              <a:endParaRPr lang="it-IT" sz="35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25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85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ctrTitle" idx="4294967295"/>
          </p:nvPr>
        </p:nvSpPr>
        <p:spPr>
          <a:xfrm>
            <a:off x="1787753" y="522531"/>
            <a:ext cx="54555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br>
              <a:rPr lang="en" sz="5400" dirty="0">
                <a:solidFill>
                  <a:srgbClr val="FFB000"/>
                </a:solidFill>
              </a:rPr>
            </a:br>
            <a:br>
              <a:rPr lang="en" sz="5400" dirty="0">
                <a:solidFill>
                  <a:srgbClr val="FFB000"/>
                </a:solidFill>
              </a:rPr>
            </a:br>
            <a:r>
              <a:rPr lang="en-US" sz="5400" dirty="0">
                <a:solidFill>
                  <a:srgbClr val="FFB000"/>
                </a:solidFill>
              </a:rPr>
              <a:t>INTERFACE BETWEEN MISSION AND RL</a:t>
            </a:r>
            <a:endParaRPr sz="5400" dirty="0">
              <a:solidFill>
                <a:srgbClr val="FFB000"/>
              </a:solidFill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0" name="Shape 150">
            <a:extLst>
              <a:ext uri="{FF2B5EF4-FFF2-40B4-BE49-F238E27FC236}">
                <a16:creationId xmlns:a16="http://schemas.microsoft.com/office/drawing/2014/main" id="{57C83248-8309-1841-8C67-744FE0F0C89E}"/>
              </a:ext>
            </a:extLst>
          </p:cNvPr>
          <p:cNvSpPr txBox="1">
            <a:spLocks/>
          </p:cNvSpPr>
          <p:nvPr/>
        </p:nvSpPr>
        <p:spPr>
          <a:xfrm>
            <a:off x="1661217" y="3163229"/>
            <a:ext cx="6961800" cy="1247426"/>
          </a:xfrm>
          <a:prstGeom prst="rect">
            <a:avLst/>
          </a:prstGeom>
          <a:noFill/>
          <a:ln w="19050">
            <a:solidFill>
              <a:schemeClr val="dk2"/>
            </a:solidFill>
            <a:prstDash val="sysDot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arlow"/>
              <a:buNone/>
              <a:defRPr sz="6000" b="1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63500" lvl="0" algn="ctr">
              <a:spcBef>
                <a:spcPts val="600"/>
              </a:spcBef>
              <a:buSzPts val="2600"/>
            </a:pPr>
            <a:r>
              <a:rPr lang="en-US" sz="2200" b="0" dirty="0">
                <a:solidFill>
                  <a:srgbClr val="666666"/>
                </a:solidFill>
              </a:rPr>
              <a:t>A trained policy chooses when perform a trim maneuver to minimize the aerobraking time and to avoid the violating constraints.</a:t>
            </a:r>
            <a:endParaRPr lang="en-US" sz="2200" b="0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C83C87-BFC1-1047-8C74-BDA93570506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75711" y="27976"/>
            <a:ext cx="2580125" cy="1653579"/>
          </a:xfrm>
          <a:prstGeom prst="rect">
            <a:avLst/>
          </a:prstGeom>
          <a:solidFill>
            <a:srgbClr val="FFB000"/>
          </a:solidFill>
          <a:effectLst/>
        </p:spPr>
      </p:pic>
    </p:spTree>
    <p:extLst>
      <p:ext uri="{BB962C8B-B14F-4D97-AF65-F5344CB8AC3E}">
        <p14:creationId xmlns:p14="http://schemas.microsoft.com/office/powerpoint/2010/main" val="151933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28 0.00802 L -0.32916 0.32438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53" y="158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" fill="hold"/>
                                        <p:tgtEl>
                                          <p:spTgt spid="21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s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2186</TotalTime>
  <Words>940</Words>
  <Application>Microsoft Macintosh PowerPoint</Application>
  <PresentationFormat>On-screen Show (16:9)</PresentationFormat>
  <Paragraphs>180</Paragraphs>
  <Slides>21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Roboto</vt:lpstr>
      <vt:lpstr>Barlow</vt:lpstr>
      <vt:lpstr>Cambria Math</vt:lpstr>
      <vt:lpstr>Arial</vt:lpstr>
      <vt:lpstr>Wingdings</vt:lpstr>
      <vt:lpstr>Basset template</vt:lpstr>
      <vt:lpstr>   AEROBRAKING AT MARS: A Machine Learning Implementation        </vt:lpstr>
      <vt:lpstr>PowerPoint Presentation</vt:lpstr>
      <vt:lpstr>AEROBRAKING</vt:lpstr>
      <vt:lpstr>IMPORTANCE OF AEROBRAKING &amp; AUTONOMY</vt:lpstr>
      <vt:lpstr>  GOAL AND CHALLENGES </vt:lpstr>
      <vt:lpstr>PowerPoint Presentation</vt:lpstr>
      <vt:lpstr>AEROBRAKING MISSION MODELING</vt:lpstr>
      <vt:lpstr>REINFORCEMENT LEARNING</vt:lpstr>
      <vt:lpstr>  INTERFACE BETWEEN MISSION AND RL</vt:lpstr>
      <vt:lpstr>PowerPoint Presentation</vt:lpstr>
      <vt:lpstr>PowerPoint Presentation</vt:lpstr>
      <vt:lpstr>CONSTRAINTS AND CORRIDOR</vt:lpstr>
      <vt:lpstr>RESULTS DELTA-V AND TOTAL TIME</vt:lpstr>
      <vt:lpstr>PowerPoint Presentation</vt:lpstr>
      <vt:lpstr>THANKS!</vt:lpstr>
      <vt:lpstr>REFERENCES</vt:lpstr>
      <vt:lpstr>MISSION DESIGN CHARACTERISTICS</vt:lpstr>
      <vt:lpstr>REINFORCEMENT LEARNING</vt:lpstr>
      <vt:lpstr>MDP</vt:lpstr>
      <vt:lpstr>Q-LEARNING ALGORITHM</vt:lpstr>
      <vt:lpstr>ε-GREEDY POLICY SEARCH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AEROBRAKING AT MARS: A MACHINE LEARNING IMPLEMENTATION</dc:title>
  <cp:lastModifiedBy>Microsoft Office User</cp:lastModifiedBy>
  <cp:revision>63</cp:revision>
  <dcterms:modified xsi:type="dcterms:W3CDTF">2018-06-07T21:14:09Z</dcterms:modified>
</cp:coreProperties>
</file>